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  <p:sldMasterId id="2147483663" r:id="rId2"/>
  </p:sldMasterIdLst>
  <p:notesMasterIdLst>
    <p:notesMasterId r:id="rId22"/>
  </p:notesMasterIdLst>
  <p:handoutMasterIdLst>
    <p:handoutMasterId r:id="rId23"/>
  </p:handoutMasterIdLst>
  <p:sldIdLst>
    <p:sldId id="306" r:id="rId3"/>
    <p:sldId id="300" r:id="rId4"/>
    <p:sldId id="384" r:id="rId5"/>
    <p:sldId id="379" r:id="rId6"/>
    <p:sldId id="380" r:id="rId7"/>
    <p:sldId id="387" r:id="rId8"/>
    <p:sldId id="388" r:id="rId9"/>
    <p:sldId id="385" r:id="rId10"/>
    <p:sldId id="396" r:id="rId11"/>
    <p:sldId id="393" r:id="rId12"/>
    <p:sldId id="399" r:id="rId13"/>
    <p:sldId id="403" r:id="rId14"/>
    <p:sldId id="415" r:id="rId15"/>
    <p:sldId id="416" r:id="rId16"/>
    <p:sldId id="419" r:id="rId17"/>
    <p:sldId id="420" r:id="rId18"/>
    <p:sldId id="421" r:id="rId19"/>
    <p:sldId id="423" r:id="rId20"/>
    <p:sldId id="401" r:id="rId21"/>
  </p:sldIdLst>
  <p:sldSz cx="9144000" cy="6858000" type="screen4x3"/>
  <p:notesSz cx="9928225" cy="6797675"/>
  <p:embeddedFontLst>
    <p:embeddedFont>
      <p:font typeface="Arial Black" panose="020B0A04020102020204" pitchFamily="34" charset="0"/>
      <p:bold r:id="rId24"/>
    </p:embeddedFont>
    <p:embeddedFont>
      <p:font typeface="Bahnschrift SemiBold" panose="020B0502040204020203" pitchFamily="34" charset="0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D9F1"/>
    <a:srgbClr val="66FF33"/>
    <a:srgbClr val="FFCC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AEE614F-7A9E-491F-B341-26045560D556}">
  <a:tblStyle styleId="{6AEE614F-7A9E-491F-B341-26045560D55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73A0DAA-6AF3-43AB-8588-CEC1D06C72B9}" styleName="Помір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Помірний стиль 1 –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Помірний стиль 2 –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10" autoAdjust="0"/>
    <p:restoredTop sz="95439" autoAdjust="0"/>
  </p:normalViewPr>
  <p:slideViewPr>
    <p:cSldViewPr snapToGrid="0">
      <p:cViewPr varScale="1">
        <p:scale>
          <a:sx n="53" d="100"/>
          <a:sy n="53" d="100"/>
        </p:scale>
        <p:origin x="1272" y="53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69B9439B-0528-4031-86FE-A5B9B8C743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81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C506864-12D3-4BF2-9A76-BEAC830CA6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3824" y="1"/>
            <a:ext cx="430281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3AE270-4E3E-4340-988B-0B27435C4497}" type="datetimeFigureOut">
              <a:rPr lang="uk-UA" smtClean="0"/>
              <a:t>18.09.2025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1A701D5-9C0A-4EDE-985F-E5EF0FEF3B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302813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16DD4CF-C9C5-473A-90DF-29FC06AE885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3824" y="6456363"/>
            <a:ext cx="4302813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36C5FD-6858-4311-BBE2-B1ABA3F6091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437583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2"/>
            <a:ext cx="4300383" cy="34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24583" y="2"/>
            <a:ext cx="4302013" cy="34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263900" y="509588"/>
            <a:ext cx="3400425" cy="25511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3151" y="3228818"/>
            <a:ext cx="7941927" cy="3058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56061"/>
            <a:ext cx="4300383" cy="34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24583" y="6456061"/>
            <a:ext cx="4302013" cy="34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0629993"/>
      </p:ext>
    </p:extLst>
  </p:cSld>
  <p:clrMap bg1="lt1" tx1="dk1" bg2="dk2" tx2="lt2" accent1="accent1" accent2="accent2" accent3="accent3" accent4="accent4" accent5="accent5" accent6="accent6" hlink="hlink" folHlink="folHlink"/>
  <p:hf sldNum="0"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:notes"/>
          <p:cNvSpPr txBox="1">
            <a:spLocks noGrp="1"/>
          </p:cNvSpPr>
          <p:nvPr>
            <p:ph type="body" idx="1"/>
          </p:nvPr>
        </p:nvSpPr>
        <p:spPr>
          <a:xfrm>
            <a:off x="993151" y="3228818"/>
            <a:ext cx="7941927" cy="305879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1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511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4521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:notes"/>
          <p:cNvSpPr txBox="1">
            <a:spLocks noGrp="1"/>
          </p:cNvSpPr>
          <p:nvPr>
            <p:ph type="body" idx="1"/>
          </p:nvPr>
        </p:nvSpPr>
        <p:spPr>
          <a:xfrm>
            <a:off x="993151" y="3228818"/>
            <a:ext cx="7941927" cy="305879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511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8608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:notes"/>
          <p:cNvSpPr txBox="1">
            <a:spLocks noGrp="1"/>
          </p:cNvSpPr>
          <p:nvPr>
            <p:ph type="body" idx="1"/>
          </p:nvPr>
        </p:nvSpPr>
        <p:spPr>
          <a:xfrm>
            <a:off x="993151" y="3228818"/>
            <a:ext cx="7941927" cy="305879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511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7408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:notes"/>
          <p:cNvSpPr txBox="1">
            <a:spLocks noGrp="1"/>
          </p:cNvSpPr>
          <p:nvPr>
            <p:ph type="body" idx="1"/>
          </p:nvPr>
        </p:nvSpPr>
        <p:spPr>
          <a:xfrm>
            <a:off x="993151" y="3228818"/>
            <a:ext cx="7941927" cy="305879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1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511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6906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:notes"/>
          <p:cNvSpPr txBox="1">
            <a:spLocks noGrp="1"/>
          </p:cNvSpPr>
          <p:nvPr>
            <p:ph type="body" idx="1"/>
          </p:nvPr>
        </p:nvSpPr>
        <p:spPr>
          <a:xfrm>
            <a:off x="993151" y="3228818"/>
            <a:ext cx="7941927" cy="305879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1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511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7658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:notes"/>
          <p:cNvSpPr txBox="1">
            <a:spLocks noGrp="1"/>
          </p:cNvSpPr>
          <p:nvPr>
            <p:ph type="body" idx="1"/>
          </p:nvPr>
        </p:nvSpPr>
        <p:spPr>
          <a:xfrm>
            <a:off x="993151" y="3228818"/>
            <a:ext cx="7941927" cy="305879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1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511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9616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объект и текст" type="objAndTx">
  <p:cSld name="OBJECT_AND_TEX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uk-UA"/>
              <a:t>лево</a:t>
            </a:r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uk-UA"/>
              <a:t>лево</a:t>
            </a:r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uk-UA"/>
              <a:t>лево</a:t>
            </a:r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04CB9-50AB-44A8-8D00-485A574D38D0}" type="datetime1">
              <a:rPr lang="ru-RU"/>
              <a:pPr>
                <a:defRPr/>
              </a:pPr>
              <a:t>18.09.2025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B5873A-32E6-4D96-830A-0D5DEC2A2A31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42698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F2A2-981D-4214-972A-8DD667FF57E1}" type="datetime1">
              <a:rPr lang="uk-UA" smtClean="0"/>
              <a:t>18.09.2025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BDD1-006B-4785-BA4E-EA1ECFD6991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695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5BEE4-4E59-40EB-AA86-BD2E9A710162}" type="datetime1">
              <a:rPr lang="uk-UA" smtClean="0"/>
              <a:t>18.09.2025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BDD1-006B-4785-BA4E-EA1ECFD6991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839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60DB1-467B-465F-A1BC-4AE95FF24500}" type="datetime1">
              <a:rPr lang="uk-UA" smtClean="0"/>
              <a:t>18.09.2025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BDD1-006B-4785-BA4E-EA1ECFD6991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482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F84E7-CF4B-4307-A819-486CBF7EA563}" type="datetime1">
              <a:rPr lang="uk-UA" smtClean="0"/>
              <a:t>18.09.2025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BDD1-006B-4785-BA4E-EA1ECFD6991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223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BD8C1-77D5-4781-AC78-4FE442E0D29E}" type="datetime1">
              <a:rPr lang="uk-UA" smtClean="0"/>
              <a:t>18.09.2025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BDD1-006B-4785-BA4E-EA1ECFD6991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39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269E7-B1F0-4F24-83A2-0BE00E5F14A1}" type="datetime1">
              <a:rPr lang="uk-UA" smtClean="0"/>
              <a:t>18.09.2025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BDD1-006B-4785-BA4E-EA1ECFD6991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901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B71AD-E2EA-4572-B152-94FE6420A60B}" type="datetime1">
              <a:rPr lang="uk-UA" smtClean="0"/>
              <a:t>18.09.2025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BDD1-006B-4785-BA4E-EA1ECFD6991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561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uk-UA"/>
              <a:t>лево</a:t>
            </a:r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EB869-4ECF-49F7-9A78-F888A1EDB999}" type="datetime1">
              <a:rPr lang="uk-UA" smtClean="0"/>
              <a:t>18.09.2025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BDD1-006B-4785-BA4E-EA1ECFD6991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633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AAE84-B20B-4BBE-98EE-2BBFA13E82F7}" type="datetime1">
              <a:rPr lang="uk-UA" smtClean="0"/>
              <a:t>18.09.2025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BDD1-006B-4785-BA4E-EA1ECFD6991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515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74CBB-BB21-4DAA-9C6F-AEC802593B8A}" type="datetime1">
              <a:rPr lang="uk-UA" smtClean="0"/>
              <a:t>18.09.2025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BDD1-006B-4785-BA4E-EA1ECFD6991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281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148E6-19F4-4E3C-84FF-3F7A2583216E}" type="datetime1">
              <a:rPr lang="uk-UA" smtClean="0"/>
              <a:t>18.09.2025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BDD1-006B-4785-BA4E-EA1ECFD6991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243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uk-UA"/>
              <a:t>лево</a:t>
            </a:r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uk-UA"/>
              <a:t>лево</a:t>
            </a: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uk-UA"/>
              <a:t>лево</a:t>
            </a:r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uk-UA"/>
              <a:t>лево</a:t>
            </a:r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uk-UA"/>
              <a:t>лево</a:t>
            </a:r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uk-UA"/>
              <a:t>лево</a:t>
            </a:r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uk-UA"/>
              <a:t>лево</a:t>
            </a:r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uk-UA" dirty="0" err="1"/>
              <a:t>лево</a:t>
            </a:r>
            <a:endParaRPr dirty="0"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7F5C7-A1F9-4434-B0E2-1FA968BFACEB}" type="datetime1">
              <a:rPr lang="uk-UA" smtClean="0"/>
              <a:t>18.09.2025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1BDD1-006B-4785-BA4E-EA1ECFD6991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227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jpg"/><Relationship Id="rId5" Type="http://schemas.openxmlformats.org/officeDocument/2006/relationships/image" Target="../media/image35.jfif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727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05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9" t="52871"/>
          <a:stretch/>
        </p:blipFill>
        <p:spPr>
          <a:xfrm>
            <a:off x="0" y="-9863"/>
            <a:ext cx="2341369" cy="19868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99" b="42834"/>
          <a:stretch/>
        </p:blipFill>
        <p:spPr>
          <a:xfrm>
            <a:off x="7122960" y="4676784"/>
            <a:ext cx="2021040" cy="21812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32" y="308338"/>
            <a:ext cx="3181429" cy="4747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64526" y="6142472"/>
            <a:ext cx="4658434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050" dirty="0"/>
          </a:p>
        </p:txBody>
      </p:sp>
      <p:sp>
        <p:nvSpPr>
          <p:cNvPr id="13" name="Text Box 55"/>
          <p:cNvSpPr txBox="1">
            <a:spLocks noChangeArrowheads="1"/>
          </p:cNvSpPr>
          <p:nvPr/>
        </p:nvSpPr>
        <p:spPr bwMode="auto">
          <a:xfrm>
            <a:off x="2199918" y="6227091"/>
            <a:ext cx="5189855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b-NO" altLang="ru-RU" b="1" dirty="0">
                <a:solidFill>
                  <a:schemeClr val="bg1"/>
                </a:solidFill>
                <a:latin typeface="+mj-lt"/>
                <a:cs typeface="Gotham Pro Medium" panose="02000603030000020004" pitchFamily="50" charset="0"/>
              </a:rPr>
              <a:t>14-19 September 2025, Nessebar, Bulgaria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b="1" dirty="0">
                <a:solidFill>
                  <a:schemeClr val="bg1"/>
                </a:solidFill>
                <a:latin typeface="+mj-lt"/>
                <a:cs typeface="Gotham Pro Medium" panose="02000603030000020004" pitchFamily="50" charset="0"/>
              </a:rPr>
              <a:t>                                </a:t>
            </a:r>
          </a:p>
        </p:txBody>
      </p:sp>
      <p:sp>
        <p:nvSpPr>
          <p:cNvPr id="15" name="Text Box 55"/>
          <p:cNvSpPr txBox="1">
            <a:spLocks noChangeArrowheads="1"/>
          </p:cNvSpPr>
          <p:nvPr/>
        </p:nvSpPr>
        <p:spPr bwMode="auto">
          <a:xfrm>
            <a:off x="2893801" y="4422873"/>
            <a:ext cx="3799885" cy="1731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ru-RU" sz="2400" b="1" i="1" dirty="0">
                <a:solidFill>
                  <a:schemeClr val="bg1"/>
                </a:solidFill>
                <a:latin typeface="+mj-lt"/>
                <a:cs typeface="Gotham Pro Medium" panose="02000603030000020004" pitchFamily="50" charset="0"/>
              </a:rPr>
              <a:t>Roman Glushenkov</a:t>
            </a:r>
            <a:endParaRPr lang="uk-UA" altLang="ru-RU" sz="2400" b="1" i="1" dirty="0">
              <a:solidFill>
                <a:schemeClr val="bg1"/>
              </a:solidFill>
              <a:latin typeface="+mj-lt"/>
              <a:cs typeface="Gotham Pro Medium" panose="02000603030000020004" pitchFamily="50" charset="0"/>
            </a:endParaRPr>
          </a:p>
          <a:p>
            <a:pPr algn="ctr" eaLnBrk="1" hangingPunct="1"/>
            <a:endParaRPr lang="uk-UA" altLang="ru-RU" sz="1650" b="1" i="1" dirty="0">
              <a:solidFill>
                <a:schemeClr val="bg1"/>
              </a:solidFill>
              <a:latin typeface="+mj-lt"/>
              <a:cs typeface="Gotham Pro Medium" panose="02000603030000020004" pitchFamily="50" charset="0"/>
            </a:endParaRPr>
          </a:p>
          <a:p>
            <a:pPr algn="ctr" eaLnBrk="1" hangingPunct="1"/>
            <a:r>
              <a:rPr lang="en-US" altLang="ru-RU" sz="1650" b="1" i="1" dirty="0">
                <a:solidFill>
                  <a:schemeClr val="bg1"/>
                </a:solidFill>
                <a:latin typeface="+mj-lt"/>
                <a:cs typeface="Gotham Pro Medium" panose="02000603030000020004" pitchFamily="50" charset="0"/>
              </a:rPr>
              <a:t>Leading engineer of the fuel management section</a:t>
            </a:r>
          </a:p>
          <a:p>
            <a:pPr algn="ctr" eaLnBrk="1" hangingPunct="1"/>
            <a:r>
              <a:rPr lang="en-US" altLang="ru-RU" sz="1650" b="1" i="1" dirty="0">
                <a:solidFill>
                  <a:schemeClr val="bg1"/>
                </a:solidFill>
                <a:cs typeface="Gotham Pro Medium" panose="02000603030000020004" pitchFamily="50" charset="0"/>
              </a:rPr>
              <a:t>JSC “NNEGC “Energoatom”</a:t>
            </a:r>
            <a:r>
              <a:rPr lang="uk-UA" altLang="ru-RU" sz="1650" b="1" i="1" dirty="0">
                <a:solidFill>
                  <a:schemeClr val="bg1"/>
                </a:solidFill>
                <a:cs typeface="Gotham Pro Medium" panose="02000603030000020004" pitchFamily="50" charset="0"/>
              </a:rPr>
              <a:t> </a:t>
            </a:r>
          </a:p>
          <a:p>
            <a:pPr algn="ctr" eaLnBrk="1" hangingPunct="1"/>
            <a:r>
              <a:rPr lang="uk-UA" altLang="ru-RU" sz="1650" b="1" i="1" dirty="0">
                <a:solidFill>
                  <a:schemeClr val="bg1"/>
                </a:solidFill>
                <a:latin typeface="+mj-lt"/>
                <a:cs typeface="Gotham Pro Medium" panose="02000603030000020004" pitchFamily="50" charset="0"/>
              </a:rPr>
              <a:t> 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79F4746-5E74-4C6B-A797-1329C4ECCD21}"/>
              </a:ext>
            </a:extLst>
          </p:cNvPr>
          <p:cNvGrpSpPr/>
          <p:nvPr/>
        </p:nvGrpSpPr>
        <p:grpSpPr>
          <a:xfrm>
            <a:off x="7494126" y="164899"/>
            <a:ext cx="1544133" cy="941090"/>
            <a:chOff x="2144419" y="3736122"/>
            <a:chExt cx="1541889" cy="882650"/>
          </a:xfrm>
        </p:grpSpPr>
        <p:sp>
          <p:nvSpPr>
            <p:cNvPr id="16" name="Freeform 65"/>
            <p:cNvSpPr>
              <a:spLocks noEditPoints="1"/>
            </p:cNvSpPr>
            <p:nvPr/>
          </p:nvSpPr>
          <p:spPr bwMode="auto">
            <a:xfrm>
              <a:off x="2144419" y="3967931"/>
              <a:ext cx="1541889" cy="361250"/>
            </a:xfrm>
            <a:custGeom>
              <a:avLst/>
              <a:gdLst>
                <a:gd name="T0" fmla="*/ 3561 w 6264"/>
                <a:gd name="T1" fmla="*/ 210 h 1588"/>
                <a:gd name="T2" fmla="*/ 4440 w 6264"/>
                <a:gd name="T3" fmla="*/ 79 h 1588"/>
                <a:gd name="T4" fmla="*/ 5197 w 6264"/>
                <a:gd name="T5" fmla="*/ 14 h 1588"/>
                <a:gd name="T6" fmla="*/ 5700 w 6264"/>
                <a:gd name="T7" fmla="*/ 5 h 1588"/>
                <a:gd name="T8" fmla="*/ 5931 w 6264"/>
                <a:gd name="T9" fmla="*/ 22 h 1588"/>
                <a:gd name="T10" fmla="*/ 6106 w 6264"/>
                <a:gd name="T11" fmla="*/ 57 h 1588"/>
                <a:gd name="T12" fmla="*/ 6220 w 6264"/>
                <a:gd name="T13" fmla="*/ 110 h 1588"/>
                <a:gd name="T14" fmla="*/ 6264 w 6264"/>
                <a:gd name="T15" fmla="*/ 175 h 1588"/>
                <a:gd name="T16" fmla="*/ 6233 w 6264"/>
                <a:gd name="T17" fmla="*/ 259 h 1588"/>
                <a:gd name="T18" fmla="*/ 6133 w 6264"/>
                <a:gd name="T19" fmla="*/ 350 h 1588"/>
                <a:gd name="T20" fmla="*/ 5975 w 6264"/>
                <a:gd name="T21" fmla="*/ 451 h 1588"/>
                <a:gd name="T22" fmla="*/ 5669 w 6264"/>
                <a:gd name="T23" fmla="*/ 595 h 1588"/>
                <a:gd name="T24" fmla="*/ 5043 w 6264"/>
                <a:gd name="T25" fmla="*/ 823 h 1588"/>
                <a:gd name="T26" fmla="*/ 4252 w 6264"/>
                <a:gd name="T27" fmla="*/ 1050 h 1588"/>
                <a:gd name="T28" fmla="*/ 3333 w 6264"/>
                <a:gd name="T29" fmla="*/ 1260 h 1588"/>
                <a:gd name="T30" fmla="*/ 2393 w 6264"/>
                <a:gd name="T31" fmla="*/ 1431 h 1588"/>
                <a:gd name="T32" fmla="*/ 1553 w 6264"/>
                <a:gd name="T33" fmla="*/ 1540 h 1588"/>
                <a:gd name="T34" fmla="*/ 849 w 6264"/>
                <a:gd name="T35" fmla="*/ 1584 h 1588"/>
                <a:gd name="T36" fmla="*/ 482 w 6264"/>
                <a:gd name="T37" fmla="*/ 1580 h 1588"/>
                <a:gd name="T38" fmla="*/ 267 w 6264"/>
                <a:gd name="T39" fmla="*/ 1558 h 1588"/>
                <a:gd name="T40" fmla="*/ 110 w 6264"/>
                <a:gd name="T41" fmla="*/ 1518 h 1588"/>
                <a:gd name="T42" fmla="*/ 22 w 6264"/>
                <a:gd name="T43" fmla="*/ 1462 h 1588"/>
                <a:gd name="T44" fmla="*/ 0 w 6264"/>
                <a:gd name="T45" fmla="*/ 1387 h 1588"/>
                <a:gd name="T46" fmla="*/ 53 w 6264"/>
                <a:gd name="T47" fmla="*/ 1300 h 1588"/>
                <a:gd name="T48" fmla="*/ 175 w 6264"/>
                <a:gd name="T49" fmla="*/ 1203 h 1588"/>
                <a:gd name="T50" fmla="*/ 355 w 6264"/>
                <a:gd name="T51" fmla="*/ 1103 h 1588"/>
                <a:gd name="T52" fmla="*/ 779 w 6264"/>
                <a:gd name="T53" fmla="*/ 919 h 1588"/>
                <a:gd name="T54" fmla="*/ 1466 w 6264"/>
                <a:gd name="T55" fmla="*/ 692 h 1588"/>
                <a:gd name="T56" fmla="*/ 2305 w 6264"/>
                <a:gd name="T57" fmla="*/ 469 h 1588"/>
                <a:gd name="T58" fmla="*/ 2979 w 6264"/>
                <a:gd name="T59" fmla="*/ 381 h 1588"/>
                <a:gd name="T60" fmla="*/ 3858 w 6264"/>
                <a:gd name="T61" fmla="*/ 224 h 1588"/>
                <a:gd name="T62" fmla="*/ 4667 w 6264"/>
                <a:gd name="T63" fmla="*/ 119 h 1588"/>
                <a:gd name="T64" fmla="*/ 5345 w 6264"/>
                <a:gd name="T65" fmla="*/ 70 h 1588"/>
                <a:gd name="T66" fmla="*/ 5853 w 6264"/>
                <a:gd name="T67" fmla="*/ 75 h 1588"/>
                <a:gd name="T68" fmla="*/ 6019 w 6264"/>
                <a:gd name="T69" fmla="*/ 97 h 1588"/>
                <a:gd name="T70" fmla="*/ 6128 w 6264"/>
                <a:gd name="T71" fmla="*/ 136 h 1588"/>
                <a:gd name="T72" fmla="*/ 6163 w 6264"/>
                <a:gd name="T73" fmla="*/ 189 h 1588"/>
                <a:gd name="T74" fmla="*/ 6124 w 6264"/>
                <a:gd name="T75" fmla="*/ 254 h 1588"/>
                <a:gd name="T76" fmla="*/ 6019 w 6264"/>
                <a:gd name="T77" fmla="*/ 337 h 1588"/>
                <a:gd name="T78" fmla="*/ 5708 w 6264"/>
                <a:gd name="T79" fmla="*/ 495 h 1588"/>
                <a:gd name="T80" fmla="*/ 5148 w 6264"/>
                <a:gd name="T81" fmla="*/ 709 h 1588"/>
                <a:gd name="T82" fmla="*/ 4427 w 6264"/>
                <a:gd name="T83" fmla="*/ 932 h 1588"/>
                <a:gd name="T84" fmla="*/ 3591 w 6264"/>
                <a:gd name="T85" fmla="*/ 1138 h 1588"/>
                <a:gd name="T86" fmla="*/ 2699 w 6264"/>
                <a:gd name="T87" fmla="*/ 1317 h 1588"/>
                <a:gd name="T88" fmla="*/ 1859 w 6264"/>
                <a:gd name="T89" fmla="*/ 1440 h 1588"/>
                <a:gd name="T90" fmla="*/ 1129 w 6264"/>
                <a:gd name="T91" fmla="*/ 1505 h 1588"/>
                <a:gd name="T92" fmla="*/ 552 w 6264"/>
                <a:gd name="T93" fmla="*/ 1523 h 1588"/>
                <a:gd name="T94" fmla="*/ 285 w 6264"/>
                <a:gd name="T95" fmla="*/ 1501 h 1588"/>
                <a:gd name="T96" fmla="*/ 158 w 6264"/>
                <a:gd name="T97" fmla="*/ 1466 h 1588"/>
                <a:gd name="T98" fmla="*/ 97 w 6264"/>
                <a:gd name="T99" fmla="*/ 1422 h 1588"/>
                <a:gd name="T100" fmla="*/ 110 w 6264"/>
                <a:gd name="T101" fmla="*/ 1357 h 1588"/>
                <a:gd name="T102" fmla="*/ 197 w 6264"/>
                <a:gd name="T103" fmla="*/ 1282 h 1588"/>
                <a:gd name="T104" fmla="*/ 407 w 6264"/>
                <a:gd name="T105" fmla="*/ 1160 h 1588"/>
                <a:gd name="T106" fmla="*/ 910 w 6264"/>
                <a:gd name="T107" fmla="*/ 954 h 1588"/>
                <a:gd name="T108" fmla="*/ 1588 w 6264"/>
                <a:gd name="T109" fmla="*/ 731 h 1588"/>
                <a:gd name="T110" fmla="*/ 2393 w 6264"/>
                <a:gd name="T111" fmla="*/ 512 h 15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264"/>
                <a:gd name="T169" fmla="*/ 0 h 1588"/>
                <a:gd name="T170" fmla="*/ 6264 w 6264"/>
                <a:gd name="T171" fmla="*/ 1588 h 15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264" h="1588">
                  <a:moveTo>
                    <a:pt x="2931" y="329"/>
                  </a:moveTo>
                  <a:lnTo>
                    <a:pt x="3250" y="267"/>
                  </a:lnTo>
                  <a:lnTo>
                    <a:pt x="3561" y="210"/>
                  </a:lnTo>
                  <a:lnTo>
                    <a:pt x="3867" y="158"/>
                  </a:lnTo>
                  <a:lnTo>
                    <a:pt x="4160" y="114"/>
                  </a:lnTo>
                  <a:lnTo>
                    <a:pt x="4440" y="79"/>
                  </a:lnTo>
                  <a:lnTo>
                    <a:pt x="4711" y="49"/>
                  </a:lnTo>
                  <a:lnTo>
                    <a:pt x="4960" y="27"/>
                  </a:lnTo>
                  <a:lnTo>
                    <a:pt x="5197" y="14"/>
                  </a:lnTo>
                  <a:lnTo>
                    <a:pt x="5411" y="5"/>
                  </a:lnTo>
                  <a:lnTo>
                    <a:pt x="5608" y="0"/>
                  </a:lnTo>
                  <a:lnTo>
                    <a:pt x="5700" y="5"/>
                  </a:lnTo>
                  <a:lnTo>
                    <a:pt x="5783" y="9"/>
                  </a:lnTo>
                  <a:lnTo>
                    <a:pt x="5861" y="14"/>
                  </a:lnTo>
                  <a:lnTo>
                    <a:pt x="5931" y="22"/>
                  </a:lnTo>
                  <a:lnTo>
                    <a:pt x="5997" y="31"/>
                  </a:lnTo>
                  <a:lnTo>
                    <a:pt x="6054" y="44"/>
                  </a:lnTo>
                  <a:lnTo>
                    <a:pt x="6106" y="57"/>
                  </a:lnTo>
                  <a:lnTo>
                    <a:pt x="6150" y="70"/>
                  </a:lnTo>
                  <a:lnTo>
                    <a:pt x="6189" y="88"/>
                  </a:lnTo>
                  <a:lnTo>
                    <a:pt x="6220" y="110"/>
                  </a:lnTo>
                  <a:lnTo>
                    <a:pt x="6242" y="127"/>
                  </a:lnTo>
                  <a:lnTo>
                    <a:pt x="6255" y="154"/>
                  </a:lnTo>
                  <a:lnTo>
                    <a:pt x="6264" y="175"/>
                  </a:lnTo>
                  <a:lnTo>
                    <a:pt x="6259" y="202"/>
                  </a:lnTo>
                  <a:lnTo>
                    <a:pt x="6251" y="232"/>
                  </a:lnTo>
                  <a:lnTo>
                    <a:pt x="6233" y="259"/>
                  </a:lnTo>
                  <a:lnTo>
                    <a:pt x="6207" y="289"/>
                  </a:lnTo>
                  <a:lnTo>
                    <a:pt x="6176" y="320"/>
                  </a:lnTo>
                  <a:lnTo>
                    <a:pt x="6133" y="350"/>
                  </a:lnTo>
                  <a:lnTo>
                    <a:pt x="6089" y="385"/>
                  </a:lnTo>
                  <a:lnTo>
                    <a:pt x="6032" y="416"/>
                  </a:lnTo>
                  <a:lnTo>
                    <a:pt x="5975" y="451"/>
                  </a:lnTo>
                  <a:lnTo>
                    <a:pt x="5905" y="486"/>
                  </a:lnTo>
                  <a:lnTo>
                    <a:pt x="5831" y="521"/>
                  </a:lnTo>
                  <a:lnTo>
                    <a:pt x="5669" y="595"/>
                  </a:lnTo>
                  <a:lnTo>
                    <a:pt x="5481" y="670"/>
                  </a:lnTo>
                  <a:lnTo>
                    <a:pt x="5271" y="744"/>
                  </a:lnTo>
                  <a:lnTo>
                    <a:pt x="5043" y="823"/>
                  </a:lnTo>
                  <a:lnTo>
                    <a:pt x="4794" y="897"/>
                  </a:lnTo>
                  <a:lnTo>
                    <a:pt x="4532" y="972"/>
                  </a:lnTo>
                  <a:lnTo>
                    <a:pt x="4252" y="1050"/>
                  </a:lnTo>
                  <a:lnTo>
                    <a:pt x="3954" y="1120"/>
                  </a:lnTo>
                  <a:lnTo>
                    <a:pt x="3648" y="1190"/>
                  </a:lnTo>
                  <a:lnTo>
                    <a:pt x="3333" y="1260"/>
                  </a:lnTo>
                  <a:lnTo>
                    <a:pt x="3014" y="1322"/>
                  </a:lnTo>
                  <a:lnTo>
                    <a:pt x="2699" y="1378"/>
                  </a:lnTo>
                  <a:lnTo>
                    <a:pt x="2393" y="1431"/>
                  </a:lnTo>
                  <a:lnTo>
                    <a:pt x="2100" y="1475"/>
                  </a:lnTo>
                  <a:lnTo>
                    <a:pt x="1820" y="1510"/>
                  </a:lnTo>
                  <a:lnTo>
                    <a:pt x="1553" y="1540"/>
                  </a:lnTo>
                  <a:lnTo>
                    <a:pt x="1299" y="1562"/>
                  </a:lnTo>
                  <a:lnTo>
                    <a:pt x="1063" y="1575"/>
                  </a:lnTo>
                  <a:lnTo>
                    <a:pt x="849" y="1584"/>
                  </a:lnTo>
                  <a:lnTo>
                    <a:pt x="652" y="1588"/>
                  </a:lnTo>
                  <a:lnTo>
                    <a:pt x="565" y="1584"/>
                  </a:lnTo>
                  <a:lnTo>
                    <a:pt x="482" y="1580"/>
                  </a:lnTo>
                  <a:lnTo>
                    <a:pt x="403" y="1575"/>
                  </a:lnTo>
                  <a:lnTo>
                    <a:pt x="328" y="1567"/>
                  </a:lnTo>
                  <a:lnTo>
                    <a:pt x="267" y="1558"/>
                  </a:lnTo>
                  <a:lnTo>
                    <a:pt x="206" y="1545"/>
                  </a:lnTo>
                  <a:lnTo>
                    <a:pt x="153" y="1532"/>
                  </a:lnTo>
                  <a:lnTo>
                    <a:pt x="110" y="1518"/>
                  </a:lnTo>
                  <a:lnTo>
                    <a:pt x="70" y="1501"/>
                  </a:lnTo>
                  <a:lnTo>
                    <a:pt x="44" y="1479"/>
                  </a:lnTo>
                  <a:lnTo>
                    <a:pt x="22" y="1462"/>
                  </a:lnTo>
                  <a:lnTo>
                    <a:pt x="5" y="1435"/>
                  </a:lnTo>
                  <a:lnTo>
                    <a:pt x="0" y="1413"/>
                  </a:lnTo>
                  <a:lnTo>
                    <a:pt x="0" y="1387"/>
                  </a:lnTo>
                  <a:lnTo>
                    <a:pt x="14" y="1357"/>
                  </a:lnTo>
                  <a:lnTo>
                    <a:pt x="31" y="1330"/>
                  </a:lnTo>
                  <a:lnTo>
                    <a:pt x="53" y="1300"/>
                  </a:lnTo>
                  <a:lnTo>
                    <a:pt x="88" y="1269"/>
                  </a:lnTo>
                  <a:lnTo>
                    <a:pt x="127" y="1238"/>
                  </a:lnTo>
                  <a:lnTo>
                    <a:pt x="175" y="1203"/>
                  </a:lnTo>
                  <a:lnTo>
                    <a:pt x="228" y="1173"/>
                  </a:lnTo>
                  <a:lnTo>
                    <a:pt x="289" y="1138"/>
                  </a:lnTo>
                  <a:lnTo>
                    <a:pt x="355" y="1103"/>
                  </a:lnTo>
                  <a:lnTo>
                    <a:pt x="429" y="1068"/>
                  </a:lnTo>
                  <a:lnTo>
                    <a:pt x="595" y="994"/>
                  </a:lnTo>
                  <a:lnTo>
                    <a:pt x="779" y="919"/>
                  </a:lnTo>
                  <a:lnTo>
                    <a:pt x="989" y="845"/>
                  </a:lnTo>
                  <a:lnTo>
                    <a:pt x="1221" y="766"/>
                  </a:lnTo>
                  <a:lnTo>
                    <a:pt x="1466" y="692"/>
                  </a:lnTo>
                  <a:lnTo>
                    <a:pt x="1732" y="617"/>
                  </a:lnTo>
                  <a:lnTo>
                    <a:pt x="2012" y="539"/>
                  </a:lnTo>
                  <a:lnTo>
                    <a:pt x="2305" y="469"/>
                  </a:lnTo>
                  <a:lnTo>
                    <a:pt x="2612" y="399"/>
                  </a:lnTo>
                  <a:lnTo>
                    <a:pt x="2931" y="329"/>
                  </a:lnTo>
                  <a:close/>
                  <a:moveTo>
                    <a:pt x="2979" y="381"/>
                  </a:moveTo>
                  <a:lnTo>
                    <a:pt x="3276" y="324"/>
                  </a:lnTo>
                  <a:lnTo>
                    <a:pt x="3569" y="272"/>
                  </a:lnTo>
                  <a:lnTo>
                    <a:pt x="3858" y="224"/>
                  </a:lnTo>
                  <a:lnTo>
                    <a:pt x="4138" y="184"/>
                  </a:lnTo>
                  <a:lnTo>
                    <a:pt x="4409" y="149"/>
                  </a:lnTo>
                  <a:lnTo>
                    <a:pt x="4667" y="119"/>
                  </a:lnTo>
                  <a:lnTo>
                    <a:pt x="4908" y="97"/>
                  </a:lnTo>
                  <a:lnTo>
                    <a:pt x="5135" y="79"/>
                  </a:lnTo>
                  <a:lnTo>
                    <a:pt x="5345" y="70"/>
                  </a:lnTo>
                  <a:lnTo>
                    <a:pt x="5538" y="66"/>
                  </a:lnTo>
                  <a:lnTo>
                    <a:pt x="5708" y="66"/>
                  </a:lnTo>
                  <a:lnTo>
                    <a:pt x="5853" y="75"/>
                  </a:lnTo>
                  <a:lnTo>
                    <a:pt x="5914" y="84"/>
                  </a:lnTo>
                  <a:lnTo>
                    <a:pt x="5971" y="88"/>
                  </a:lnTo>
                  <a:lnTo>
                    <a:pt x="6019" y="97"/>
                  </a:lnTo>
                  <a:lnTo>
                    <a:pt x="6063" y="110"/>
                  </a:lnTo>
                  <a:lnTo>
                    <a:pt x="6098" y="123"/>
                  </a:lnTo>
                  <a:lnTo>
                    <a:pt x="6128" y="136"/>
                  </a:lnTo>
                  <a:lnTo>
                    <a:pt x="6146" y="154"/>
                  </a:lnTo>
                  <a:lnTo>
                    <a:pt x="6159" y="167"/>
                  </a:lnTo>
                  <a:lnTo>
                    <a:pt x="6163" y="189"/>
                  </a:lnTo>
                  <a:lnTo>
                    <a:pt x="6159" y="206"/>
                  </a:lnTo>
                  <a:lnTo>
                    <a:pt x="6146" y="232"/>
                  </a:lnTo>
                  <a:lnTo>
                    <a:pt x="6124" y="254"/>
                  </a:lnTo>
                  <a:lnTo>
                    <a:pt x="6098" y="280"/>
                  </a:lnTo>
                  <a:lnTo>
                    <a:pt x="6063" y="307"/>
                  </a:lnTo>
                  <a:lnTo>
                    <a:pt x="6019" y="337"/>
                  </a:lnTo>
                  <a:lnTo>
                    <a:pt x="5971" y="364"/>
                  </a:lnTo>
                  <a:lnTo>
                    <a:pt x="5853" y="429"/>
                  </a:lnTo>
                  <a:lnTo>
                    <a:pt x="5708" y="495"/>
                  </a:lnTo>
                  <a:lnTo>
                    <a:pt x="5542" y="565"/>
                  </a:lnTo>
                  <a:lnTo>
                    <a:pt x="5354" y="635"/>
                  </a:lnTo>
                  <a:lnTo>
                    <a:pt x="5148" y="709"/>
                  </a:lnTo>
                  <a:lnTo>
                    <a:pt x="4925" y="784"/>
                  </a:lnTo>
                  <a:lnTo>
                    <a:pt x="4680" y="858"/>
                  </a:lnTo>
                  <a:lnTo>
                    <a:pt x="4427" y="932"/>
                  </a:lnTo>
                  <a:lnTo>
                    <a:pt x="4156" y="1002"/>
                  </a:lnTo>
                  <a:lnTo>
                    <a:pt x="3880" y="1072"/>
                  </a:lnTo>
                  <a:lnTo>
                    <a:pt x="3591" y="1138"/>
                  </a:lnTo>
                  <a:lnTo>
                    <a:pt x="3294" y="1203"/>
                  </a:lnTo>
                  <a:lnTo>
                    <a:pt x="2996" y="1260"/>
                  </a:lnTo>
                  <a:lnTo>
                    <a:pt x="2699" y="1317"/>
                  </a:lnTo>
                  <a:lnTo>
                    <a:pt x="2410" y="1361"/>
                  </a:lnTo>
                  <a:lnTo>
                    <a:pt x="2130" y="1405"/>
                  </a:lnTo>
                  <a:lnTo>
                    <a:pt x="1859" y="1440"/>
                  </a:lnTo>
                  <a:lnTo>
                    <a:pt x="1601" y="1466"/>
                  </a:lnTo>
                  <a:lnTo>
                    <a:pt x="1356" y="1492"/>
                  </a:lnTo>
                  <a:lnTo>
                    <a:pt x="1129" y="1505"/>
                  </a:lnTo>
                  <a:lnTo>
                    <a:pt x="915" y="1518"/>
                  </a:lnTo>
                  <a:lnTo>
                    <a:pt x="722" y="1523"/>
                  </a:lnTo>
                  <a:lnTo>
                    <a:pt x="552" y="1523"/>
                  </a:lnTo>
                  <a:lnTo>
                    <a:pt x="407" y="1514"/>
                  </a:lnTo>
                  <a:lnTo>
                    <a:pt x="342" y="1510"/>
                  </a:lnTo>
                  <a:lnTo>
                    <a:pt x="285" y="1501"/>
                  </a:lnTo>
                  <a:lnTo>
                    <a:pt x="237" y="1492"/>
                  </a:lnTo>
                  <a:lnTo>
                    <a:pt x="193" y="1479"/>
                  </a:lnTo>
                  <a:lnTo>
                    <a:pt x="158" y="1466"/>
                  </a:lnTo>
                  <a:lnTo>
                    <a:pt x="127" y="1453"/>
                  </a:lnTo>
                  <a:lnTo>
                    <a:pt x="110" y="1440"/>
                  </a:lnTo>
                  <a:lnTo>
                    <a:pt x="97" y="1422"/>
                  </a:lnTo>
                  <a:lnTo>
                    <a:pt x="92" y="1400"/>
                  </a:lnTo>
                  <a:lnTo>
                    <a:pt x="97" y="1383"/>
                  </a:lnTo>
                  <a:lnTo>
                    <a:pt x="110" y="1357"/>
                  </a:lnTo>
                  <a:lnTo>
                    <a:pt x="132" y="1335"/>
                  </a:lnTo>
                  <a:lnTo>
                    <a:pt x="162" y="1308"/>
                  </a:lnTo>
                  <a:lnTo>
                    <a:pt x="197" y="1282"/>
                  </a:lnTo>
                  <a:lnTo>
                    <a:pt x="237" y="1252"/>
                  </a:lnTo>
                  <a:lnTo>
                    <a:pt x="289" y="1225"/>
                  </a:lnTo>
                  <a:lnTo>
                    <a:pt x="407" y="1160"/>
                  </a:lnTo>
                  <a:lnTo>
                    <a:pt x="552" y="1094"/>
                  </a:lnTo>
                  <a:lnTo>
                    <a:pt x="718" y="1024"/>
                  </a:lnTo>
                  <a:lnTo>
                    <a:pt x="910" y="954"/>
                  </a:lnTo>
                  <a:lnTo>
                    <a:pt x="1116" y="880"/>
                  </a:lnTo>
                  <a:lnTo>
                    <a:pt x="1343" y="805"/>
                  </a:lnTo>
                  <a:lnTo>
                    <a:pt x="1588" y="731"/>
                  </a:lnTo>
                  <a:lnTo>
                    <a:pt x="1842" y="657"/>
                  </a:lnTo>
                  <a:lnTo>
                    <a:pt x="2113" y="587"/>
                  </a:lnTo>
                  <a:lnTo>
                    <a:pt x="2393" y="512"/>
                  </a:lnTo>
                  <a:lnTo>
                    <a:pt x="2682" y="447"/>
                  </a:lnTo>
                  <a:lnTo>
                    <a:pt x="2979" y="38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A6BA6"/>
              </a:solidFill>
            </a:ln>
          </p:spPr>
          <p:txBody>
            <a:bodyPr/>
            <a:lstStyle/>
            <a:p>
              <a:endParaRPr lang="ru-RU" sz="1050" dirty="0"/>
            </a:p>
          </p:txBody>
        </p:sp>
        <p:sp>
          <p:nvSpPr>
            <p:cNvPr id="17" name="Freeform 66"/>
            <p:cNvSpPr>
              <a:spLocks noEditPoints="1"/>
            </p:cNvSpPr>
            <p:nvPr/>
          </p:nvSpPr>
          <p:spPr bwMode="auto">
            <a:xfrm>
              <a:off x="2214572" y="3786852"/>
              <a:ext cx="829036" cy="831920"/>
            </a:xfrm>
            <a:custGeom>
              <a:avLst/>
              <a:gdLst>
                <a:gd name="T0" fmla="*/ 1491 w 3368"/>
                <a:gd name="T1" fmla="*/ 1146 h 3657"/>
                <a:gd name="T2" fmla="*/ 2012 w 3368"/>
                <a:gd name="T3" fmla="*/ 665 h 3657"/>
                <a:gd name="T4" fmla="*/ 2488 w 3368"/>
                <a:gd name="T5" fmla="*/ 307 h 3657"/>
                <a:gd name="T6" fmla="*/ 2834 w 3368"/>
                <a:gd name="T7" fmla="*/ 105 h 3657"/>
                <a:gd name="T8" fmla="*/ 3009 w 3368"/>
                <a:gd name="T9" fmla="*/ 35 h 3657"/>
                <a:gd name="T10" fmla="*/ 3153 w 3368"/>
                <a:gd name="T11" fmla="*/ 0 h 3657"/>
                <a:gd name="T12" fmla="*/ 3263 w 3368"/>
                <a:gd name="T13" fmla="*/ 9 h 3657"/>
                <a:gd name="T14" fmla="*/ 3333 w 3368"/>
                <a:gd name="T15" fmla="*/ 57 h 3657"/>
                <a:gd name="T16" fmla="*/ 3363 w 3368"/>
                <a:gd name="T17" fmla="*/ 145 h 3657"/>
                <a:gd name="T18" fmla="*/ 3354 w 3368"/>
                <a:gd name="T19" fmla="*/ 267 h 3657"/>
                <a:gd name="T20" fmla="*/ 3306 w 3368"/>
                <a:gd name="T21" fmla="*/ 425 h 3657"/>
                <a:gd name="T22" fmla="*/ 3188 w 3368"/>
                <a:gd name="T23" fmla="*/ 674 h 3657"/>
                <a:gd name="T24" fmla="*/ 2908 w 3368"/>
                <a:gd name="T25" fmla="*/ 1133 h 3657"/>
                <a:gd name="T26" fmla="*/ 2519 w 3368"/>
                <a:gd name="T27" fmla="*/ 1663 h 3657"/>
                <a:gd name="T28" fmla="*/ 2034 w 3368"/>
                <a:gd name="T29" fmla="*/ 2244 h 3657"/>
                <a:gd name="T30" fmla="*/ 1526 w 3368"/>
                <a:gd name="T31" fmla="*/ 2783 h 3657"/>
                <a:gd name="T32" fmla="*/ 1067 w 3368"/>
                <a:gd name="T33" fmla="*/ 3198 h 3657"/>
                <a:gd name="T34" fmla="*/ 665 w 3368"/>
                <a:gd name="T35" fmla="*/ 3482 h 3657"/>
                <a:gd name="T36" fmla="*/ 441 w 3368"/>
                <a:gd name="T37" fmla="*/ 3601 h 3657"/>
                <a:gd name="T38" fmla="*/ 297 w 3368"/>
                <a:gd name="T39" fmla="*/ 3644 h 3657"/>
                <a:gd name="T40" fmla="*/ 183 w 3368"/>
                <a:gd name="T41" fmla="*/ 3657 h 3657"/>
                <a:gd name="T42" fmla="*/ 92 w 3368"/>
                <a:gd name="T43" fmla="*/ 3631 h 3657"/>
                <a:gd name="T44" fmla="*/ 30 w 3368"/>
                <a:gd name="T45" fmla="*/ 3570 h 3657"/>
                <a:gd name="T46" fmla="*/ 4 w 3368"/>
                <a:gd name="T47" fmla="*/ 3474 h 3657"/>
                <a:gd name="T48" fmla="*/ 8 w 3368"/>
                <a:gd name="T49" fmla="*/ 3351 h 3657"/>
                <a:gd name="T50" fmla="*/ 43 w 3368"/>
                <a:gd name="T51" fmla="*/ 3202 h 3657"/>
                <a:gd name="T52" fmla="*/ 170 w 3368"/>
                <a:gd name="T53" fmla="*/ 2892 h 3657"/>
                <a:gd name="T54" fmla="*/ 433 w 3368"/>
                <a:gd name="T55" fmla="*/ 2437 h 3657"/>
                <a:gd name="T56" fmla="*/ 818 w 3368"/>
                <a:gd name="T57" fmla="*/ 1908 h 3657"/>
                <a:gd name="T58" fmla="*/ 1224 w 3368"/>
                <a:gd name="T59" fmla="*/ 1540 h 3657"/>
                <a:gd name="T60" fmla="*/ 1732 w 3368"/>
                <a:gd name="T61" fmla="*/ 1015 h 3657"/>
                <a:gd name="T62" fmla="*/ 2226 w 3368"/>
                <a:gd name="T63" fmla="*/ 587 h 3657"/>
                <a:gd name="T64" fmla="*/ 2668 w 3368"/>
                <a:gd name="T65" fmla="*/ 276 h 3657"/>
                <a:gd name="T66" fmla="*/ 2913 w 3368"/>
                <a:gd name="T67" fmla="*/ 145 h 3657"/>
                <a:gd name="T68" fmla="*/ 3066 w 3368"/>
                <a:gd name="T69" fmla="*/ 88 h 3657"/>
                <a:gd name="T70" fmla="*/ 3179 w 3368"/>
                <a:gd name="T71" fmla="*/ 66 h 3657"/>
                <a:gd name="T72" fmla="*/ 3258 w 3368"/>
                <a:gd name="T73" fmla="*/ 88 h 3657"/>
                <a:gd name="T74" fmla="*/ 3293 w 3368"/>
                <a:gd name="T75" fmla="*/ 149 h 3657"/>
                <a:gd name="T76" fmla="*/ 3293 w 3368"/>
                <a:gd name="T77" fmla="*/ 245 h 3657"/>
                <a:gd name="T78" fmla="*/ 3254 w 3368"/>
                <a:gd name="T79" fmla="*/ 377 h 3657"/>
                <a:gd name="T80" fmla="*/ 3092 w 3368"/>
                <a:gd name="T81" fmla="*/ 718 h 3657"/>
                <a:gd name="T82" fmla="*/ 2816 w 3368"/>
                <a:gd name="T83" fmla="*/ 1155 h 3657"/>
                <a:gd name="T84" fmla="*/ 2449 w 3368"/>
                <a:gd name="T85" fmla="*/ 1654 h 3657"/>
                <a:gd name="T86" fmla="*/ 2007 w 3368"/>
                <a:gd name="T87" fmla="*/ 2192 h 3657"/>
                <a:gd name="T88" fmla="*/ 1539 w 3368"/>
                <a:gd name="T89" fmla="*/ 2691 h 3657"/>
                <a:gd name="T90" fmla="*/ 1093 w 3368"/>
                <a:gd name="T91" fmla="*/ 3089 h 3657"/>
                <a:gd name="T92" fmla="*/ 700 w 3368"/>
                <a:gd name="T93" fmla="*/ 3377 h 3657"/>
                <a:gd name="T94" fmla="*/ 380 w 3368"/>
                <a:gd name="T95" fmla="*/ 3539 h 3657"/>
                <a:gd name="T96" fmla="*/ 258 w 3368"/>
                <a:gd name="T97" fmla="*/ 3574 h 3657"/>
                <a:gd name="T98" fmla="*/ 166 w 3368"/>
                <a:gd name="T99" fmla="*/ 3570 h 3657"/>
                <a:gd name="T100" fmla="*/ 105 w 3368"/>
                <a:gd name="T101" fmla="*/ 3535 h 3657"/>
                <a:gd name="T102" fmla="*/ 78 w 3368"/>
                <a:gd name="T103" fmla="*/ 3461 h 3657"/>
                <a:gd name="T104" fmla="*/ 78 w 3368"/>
                <a:gd name="T105" fmla="*/ 3356 h 3657"/>
                <a:gd name="T106" fmla="*/ 113 w 3368"/>
                <a:gd name="T107" fmla="*/ 3220 h 3657"/>
                <a:gd name="T108" fmla="*/ 201 w 3368"/>
                <a:gd name="T109" fmla="*/ 2997 h 3657"/>
                <a:gd name="T110" fmla="*/ 428 w 3368"/>
                <a:gd name="T111" fmla="*/ 2581 h 3657"/>
                <a:gd name="T112" fmla="*/ 774 w 3368"/>
                <a:gd name="T113" fmla="*/ 2091 h 3657"/>
                <a:gd name="T114" fmla="*/ 1224 w 3368"/>
                <a:gd name="T115" fmla="*/ 1540 h 365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368"/>
                <a:gd name="T175" fmla="*/ 0 h 3657"/>
                <a:gd name="T176" fmla="*/ 3368 w 3368"/>
                <a:gd name="T177" fmla="*/ 3657 h 365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368" h="3657">
                  <a:moveTo>
                    <a:pt x="1141" y="1523"/>
                  </a:moveTo>
                  <a:lnTo>
                    <a:pt x="1316" y="1330"/>
                  </a:lnTo>
                  <a:lnTo>
                    <a:pt x="1491" y="1146"/>
                  </a:lnTo>
                  <a:lnTo>
                    <a:pt x="1666" y="971"/>
                  </a:lnTo>
                  <a:lnTo>
                    <a:pt x="1841" y="814"/>
                  </a:lnTo>
                  <a:lnTo>
                    <a:pt x="2012" y="665"/>
                  </a:lnTo>
                  <a:lnTo>
                    <a:pt x="2173" y="530"/>
                  </a:lnTo>
                  <a:lnTo>
                    <a:pt x="2335" y="412"/>
                  </a:lnTo>
                  <a:lnTo>
                    <a:pt x="2488" y="307"/>
                  </a:lnTo>
                  <a:lnTo>
                    <a:pt x="2633" y="215"/>
                  </a:lnTo>
                  <a:lnTo>
                    <a:pt x="2768" y="136"/>
                  </a:lnTo>
                  <a:lnTo>
                    <a:pt x="2834" y="105"/>
                  </a:lnTo>
                  <a:lnTo>
                    <a:pt x="2895" y="79"/>
                  </a:lnTo>
                  <a:lnTo>
                    <a:pt x="2952" y="53"/>
                  </a:lnTo>
                  <a:lnTo>
                    <a:pt x="3009" y="35"/>
                  </a:lnTo>
                  <a:lnTo>
                    <a:pt x="3061" y="18"/>
                  </a:lnTo>
                  <a:lnTo>
                    <a:pt x="3109" y="9"/>
                  </a:lnTo>
                  <a:lnTo>
                    <a:pt x="3153" y="0"/>
                  </a:lnTo>
                  <a:lnTo>
                    <a:pt x="3193" y="0"/>
                  </a:lnTo>
                  <a:lnTo>
                    <a:pt x="3228" y="0"/>
                  </a:lnTo>
                  <a:lnTo>
                    <a:pt x="3263" y="9"/>
                  </a:lnTo>
                  <a:lnTo>
                    <a:pt x="3289" y="18"/>
                  </a:lnTo>
                  <a:lnTo>
                    <a:pt x="3315" y="35"/>
                  </a:lnTo>
                  <a:lnTo>
                    <a:pt x="3333" y="57"/>
                  </a:lnTo>
                  <a:lnTo>
                    <a:pt x="3350" y="83"/>
                  </a:lnTo>
                  <a:lnTo>
                    <a:pt x="3359" y="114"/>
                  </a:lnTo>
                  <a:lnTo>
                    <a:pt x="3363" y="145"/>
                  </a:lnTo>
                  <a:lnTo>
                    <a:pt x="3368" y="184"/>
                  </a:lnTo>
                  <a:lnTo>
                    <a:pt x="3363" y="223"/>
                  </a:lnTo>
                  <a:lnTo>
                    <a:pt x="3354" y="267"/>
                  </a:lnTo>
                  <a:lnTo>
                    <a:pt x="3341" y="315"/>
                  </a:lnTo>
                  <a:lnTo>
                    <a:pt x="3328" y="368"/>
                  </a:lnTo>
                  <a:lnTo>
                    <a:pt x="3306" y="425"/>
                  </a:lnTo>
                  <a:lnTo>
                    <a:pt x="3284" y="482"/>
                  </a:lnTo>
                  <a:lnTo>
                    <a:pt x="3258" y="543"/>
                  </a:lnTo>
                  <a:lnTo>
                    <a:pt x="3188" y="674"/>
                  </a:lnTo>
                  <a:lnTo>
                    <a:pt x="3109" y="818"/>
                  </a:lnTo>
                  <a:lnTo>
                    <a:pt x="3018" y="971"/>
                  </a:lnTo>
                  <a:lnTo>
                    <a:pt x="2908" y="1133"/>
                  </a:lnTo>
                  <a:lnTo>
                    <a:pt x="2790" y="1300"/>
                  </a:lnTo>
                  <a:lnTo>
                    <a:pt x="2659" y="1479"/>
                  </a:lnTo>
                  <a:lnTo>
                    <a:pt x="2519" y="1663"/>
                  </a:lnTo>
                  <a:lnTo>
                    <a:pt x="2366" y="1851"/>
                  </a:lnTo>
                  <a:lnTo>
                    <a:pt x="2204" y="2048"/>
                  </a:lnTo>
                  <a:lnTo>
                    <a:pt x="2034" y="2244"/>
                  </a:lnTo>
                  <a:lnTo>
                    <a:pt x="1863" y="2437"/>
                  </a:lnTo>
                  <a:lnTo>
                    <a:pt x="1692" y="2616"/>
                  </a:lnTo>
                  <a:lnTo>
                    <a:pt x="1526" y="2783"/>
                  </a:lnTo>
                  <a:lnTo>
                    <a:pt x="1369" y="2936"/>
                  </a:lnTo>
                  <a:lnTo>
                    <a:pt x="1216" y="3076"/>
                  </a:lnTo>
                  <a:lnTo>
                    <a:pt x="1067" y="3198"/>
                  </a:lnTo>
                  <a:lnTo>
                    <a:pt x="923" y="3307"/>
                  </a:lnTo>
                  <a:lnTo>
                    <a:pt x="791" y="3404"/>
                  </a:lnTo>
                  <a:lnTo>
                    <a:pt x="665" y="3482"/>
                  </a:lnTo>
                  <a:lnTo>
                    <a:pt x="546" y="3548"/>
                  </a:lnTo>
                  <a:lnTo>
                    <a:pt x="494" y="3574"/>
                  </a:lnTo>
                  <a:lnTo>
                    <a:pt x="441" y="3601"/>
                  </a:lnTo>
                  <a:lnTo>
                    <a:pt x="389" y="3618"/>
                  </a:lnTo>
                  <a:lnTo>
                    <a:pt x="341" y="3636"/>
                  </a:lnTo>
                  <a:lnTo>
                    <a:pt x="297" y="3644"/>
                  </a:lnTo>
                  <a:lnTo>
                    <a:pt x="258" y="3653"/>
                  </a:lnTo>
                  <a:lnTo>
                    <a:pt x="218" y="3657"/>
                  </a:lnTo>
                  <a:lnTo>
                    <a:pt x="183" y="3657"/>
                  </a:lnTo>
                  <a:lnTo>
                    <a:pt x="148" y="3653"/>
                  </a:lnTo>
                  <a:lnTo>
                    <a:pt x="118" y="3644"/>
                  </a:lnTo>
                  <a:lnTo>
                    <a:pt x="92" y="3631"/>
                  </a:lnTo>
                  <a:lnTo>
                    <a:pt x="70" y="3614"/>
                  </a:lnTo>
                  <a:lnTo>
                    <a:pt x="48" y="3592"/>
                  </a:lnTo>
                  <a:lnTo>
                    <a:pt x="30" y="3570"/>
                  </a:lnTo>
                  <a:lnTo>
                    <a:pt x="17" y="3539"/>
                  </a:lnTo>
                  <a:lnTo>
                    <a:pt x="8" y="3509"/>
                  </a:lnTo>
                  <a:lnTo>
                    <a:pt x="4" y="3474"/>
                  </a:lnTo>
                  <a:lnTo>
                    <a:pt x="0" y="3439"/>
                  </a:lnTo>
                  <a:lnTo>
                    <a:pt x="4" y="3395"/>
                  </a:lnTo>
                  <a:lnTo>
                    <a:pt x="8" y="3351"/>
                  </a:lnTo>
                  <a:lnTo>
                    <a:pt x="17" y="3303"/>
                  </a:lnTo>
                  <a:lnTo>
                    <a:pt x="26" y="3255"/>
                  </a:lnTo>
                  <a:lnTo>
                    <a:pt x="43" y="3202"/>
                  </a:lnTo>
                  <a:lnTo>
                    <a:pt x="61" y="3146"/>
                  </a:lnTo>
                  <a:lnTo>
                    <a:pt x="109" y="3023"/>
                  </a:lnTo>
                  <a:lnTo>
                    <a:pt x="170" y="2892"/>
                  </a:lnTo>
                  <a:lnTo>
                    <a:pt x="245" y="2752"/>
                  </a:lnTo>
                  <a:lnTo>
                    <a:pt x="332" y="2599"/>
                  </a:lnTo>
                  <a:lnTo>
                    <a:pt x="433" y="2437"/>
                  </a:lnTo>
                  <a:lnTo>
                    <a:pt x="551" y="2271"/>
                  </a:lnTo>
                  <a:lnTo>
                    <a:pt x="678" y="2091"/>
                  </a:lnTo>
                  <a:lnTo>
                    <a:pt x="818" y="1908"/>
                  </a:lnTo>
                  <a:lnTo>
                    <a:pt x="975" y="1720"/>
                  </a:lnTo>
                  <a:lnTo>
                    <a:pt x="1141" y="1523"/>
                  </a:lnTo>
                  <a:close/>
                  <a:moveTo>
                    <a:pt x="1224" y="1540"/>
                  </a:moveTo>
                  <a:lnTo>
                    <a:pt x="1391" y="1356"/>
                  </a:lnTo>
                  <a:lnTo>
                    <a:pt x="1561" y="1177"/>
                  </a:lnTo>
                  <a:lnTo>
                    <a:pt x="1732" y="1015"/>
                  </a:lnTo>
                  <a:lnTo>
                    <a:pt x="1902" y="858"/>
                  </a:lnTo>
                  <a:lnTo>
                    <a:pt x="2064" y="718"/>
                  </a:lnTo>
                  <a:lnTo>
                    <a:pt x="2226" y="587"/>
                  </a:lnTo>
                  <a:lnTo>
                    <a:pt x="2383" y="468"/>
                  </a:lnTo>
                  <a:lnTo>
                    <a:pt x="2528" y="368"/>
                  </a:lnTo>
                  <a:lnTo>
                    <a:pt x="2668" y="276"/>
                  </a:lnTo>
                  <a:lnTo>
                    <a:pt x="2799" y="202"/>
                  </a:lnTo>
                  <a:lnTo>
                    <a:pt x="2856" y="171"/>
                  </a:lnTo>
                  <a:lnTo>
                    <a:pt x="2913" y="145"/>
                  </a:lnTo>
                  <a:lnTo>
                    <a:pt x="2970" y="123"/>
                  </a:lnTo>
                  <a:lnTo>
                    <a:pt x="3018" y="101"/>
                  </a:lnTo>
                  <a:lnTo>
                    <a:pt x="3066" y="88"/>
                  </a:lnTo>
                  <a:lnTo>
                    <a:pt x="3109" y="75"/>
                  </a:lnTo>
                  <a:lnTo>
                    <a:pt x="3144" y="70"/>
                  </a:lnTo>
                  <a:lnTo>
                    <a:pt x="3179" y="66"/>
                  </a:lnTo>
                  <a:lnTo>
                    <a:pt x="3210" y="70"/>
                  </a:lnTo>
                  <a:lnTo>
                    <a:pt x="3236" y="75"/>
                  </a:lnTo>
                  <a:lnTo>
                    <a:pt x="3258" y="88"/>
                  </a:lnTo>
                  <a:lnTo>
                    <a:pt x="3276" y="105"/>
                  </a:lnTo>
                  <a:lnTo>
                    <a:pt x="3284" y="123"/>
                  </a:lnTo>
                  <a:lnTo>
                    <a:pt x="3293" y="149"/>
                  </a:lnTo>
                  <a:lnTo>
                    <a:pt x="3298" y="175"/>
                  </a:lnTo>
                  <a:lnTo>
                    <a:pt x="3298" y="210"/>
                  </a:lnTo>
                  <a:lnTo>
                    <a:pt x="3293" y="245"/>
                  </a:lnTo>
                  <a:lnTo>
                    <a:pt x="3284" y="285"/>
                  </a:lnTo>
                  <a:lnTo>
                    <a:pt x="3271" y="328"/>
                  </a:lnTo>
                  <a:lnTo>
                    <a:pt x="3254" y="377"/>
                  </a:lnTo>
                  <a:lnTo>
                    <a:pt x="3214" y="477"/>
                  </a:lnTo>
                  <a:lnTo>
                    <a:pt x="3158" y="595"/>
                  </a:lnTo>
                  <a:lnTo>
                    <a:pt x="3092" y="718"/>
                  </a:lnTo>
                  <a:lnTo>
                    <a:pt x="3009" y="853"/>
                  </a:lnTo>
                  <a:lnTo>
                    <a:pt x="2917" y="1002"/>
                  </a:lnTo>
                  <a:lnTo>
                    <a:pt x="2816" y="1155"/>
                  </a:lnTo>
                  <a:lnTo>
                    <a:pt x="2703" y="1313"/>
                  </a:lnTo>
                  <a:lnTo>
                    <a:pt x="2580" y="1483"/>
                  </a:lnTo>
                  <a:lnTo>
                    <a:pt x="2449" y="1654"/>
                  </a:lnTo>
                  <a:lnTo>
                    <a:pt x="2309" y="1829"/>
                  </a:lnTo>
                  <a:lnTo>
                    <a:pt x="2160" y="2008"/>
                  </a:lnTo>
                  <a:lnTo>
                    <a:pt x="2007" y="2192"/>
                  </a:lnTo>
                  <a:lnTo>
                    <a:pt x="1850" y="2367"/>
                  </a:lnTo>
                  <a:lnTo>
                    <a:pt x="1697" y="2538"/>
                  </a:lnTo>
                  <a:lnTo>
                    <a:pt x="1539" y="2691"/>
                  </a:lnTo>
                  <a:lnTo>
                    <a:pt x="1386" y="2835"/>
                  </a:lnTo>
                  <a:lnTo>
                    <a:pt x="1237" y="2971"/>
                  </a:lnTo>
                  <a:lnTo>
                    <a:pt x="1093" y="3089"/>
                  </a:lnTo>
                  <a:lnTo>
                    <a:pt x="958" y="3198"/>
                  </a:lnTo>
                  <a:lnTo>
                    <a:pt x="826" y="3294"/>
                  </a:lnTo>
                  <a:lnTo>
                    <a:pt x="700" y="3377"/>
                  </a:lnTo>
                  <a:lnTo>
                    <a:pt x="581" y="3443"/>
                  </a:lnTo>
                  <a:lnTo>
                    <a:pt x="476" y="3500"/>
                  </a:lnTo>
                  <a:lnTo>
                    <a:pt x="380" y="3539"/>
                  </a:lnTo>
                  <a:lnTo>
                    <a:pt x="336" y="3552"/>
                  </a:lnTo>
                  <a:lnTo>
                    <a:pt x="297" y="3566"/>
                  </a:lnTo>
                  <a:lnTo>
                    <a:pt x="258" y="3574"/>
                  </a:lnTo>
                  <a:lnTo>
                    <a:pt x="223" y="3574"/>
                  </a:lnTo>
                  <a:lnTo>
                    <a:pt x="192" y="3574"/>
                  </a:lnTo>
                  <a:lnTo>
                    <a:pt x="166" y="3570"/>
                  </a:lnTo>
                  <a:lnTo>
                    <a:pt x="144" y="3561"/>
                  </a:lnTo>
                  <a:lnTo>
                    <a:pt x="122" y="3548"/>
                  </a:lnTo>
                  <a:lnTo>
                    <a:pt x="105" y="3535"/>
                  </a:lnTo>
                  <a:lnTo>
                    <a:pt x="92" y="3513"/>
                  </a:lnTo>
                  <a:lnTo>
                    <a:pt x="83" y="3491"/>
                  </a:lnTo>
                  <a:lnTo>
                    <a:pt x="78" y="3461"/>
                  </a:lnTo>
                  <a:lnTo>
                    <a:pt x="74" y="3430"/>
                  </a:lnTo>
                  <a:lnTo>
                    <a:pt x="74" y="3395"/>
                  </a:lnTo>
                  <a:lnTo>
                    <a:pt x="78" y="3356"/>
                  </a:lnTo>
                  <a:lnTo>
                    <a:pt x="87" y="3312"/>
                  </a:lnTo>
                  <a:lnTo>
                    <a:pt x="96" y="3268"/>
                  </a:lnTo>
                  <a:lnTo>
                    <a:pt x="113" y="3220"/>
                  </a:lnTo>
                  <a:lnTo>
                    <a:pt x="127" y="3167"/>
                  </a:lnTo>
                  <a:lnTo>
                    <a:pt x="148" y="3115"/>
                  </a:lnTo>
                  <a:lnTo>
                    <a:pt x="201" y="2997"/>
                  </a:lnTo>
                  <a:lnTo>
                    <a:pt x="262" y="2870"/>
                  </a:lnTo>
                  <a:lnTo>
                    <a:pt x="341" y="2730"/>
                  </a:lnTo>
                  <a:lnTo>
                    <a:pt x="428" y="2581"/>
                  </a:lnTo>
                  <a:lnTo>
                    <a:pt x="533" y="2424"/>
                  </a:lnTo>
                  <a:lnTo>
                    <a:pt x="647" y="2262"/>
                  </a:lnTo>
                  <a:lnTo>
                    <a:pt x="774" y="2091"/>
                  </a:lnTo>
                  <a:lnTo>
                    <a:pt x="909" y="1912"/>
                  </a:lnTo>
                  <a:lnTo>
                    <a:pt x="1058" y="1728"/>
                  </a:lnTo>
                  <a:lnTo>
                    <a:pt x="1224" y="154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A6BA6"/>
              </a:solidFill>
            </a:ln>
          </p:spPr>
          <p:txBody>
            <a:bodyPr/>
            <a:lstStyle/>
            <a:p>
              <a:endParaRPr lang="ru-RU" sz="1050" dirty="0"/>
            </a:p>
          </p:txBody>
        </p:sp>
        <p:sp>
          <p:nvSpPr>
            <p:cNvPr id="22" name="Freeform 71"/>
            <p:cNvSpPr>
              <a:spLocks noEditPoints="1"/>
            </p:cNvSpPr>
            <p:nvPr/>
          </p:nvSpPr>
          <p:spPr bwMode="auto">
            <a:xfrm>
              <a:off x="2257648" y="3736122"/>
              <a:ext cx="873097" cy="856944"/>
            </a:xfrm>
            <a:custGeom>
              <a:avLst/>
              <a:gdLst>
                <a:gd name="T0" fmla="*/ 953 w 3547"/>
                <a:gd name="T1" fmla="*/ 1741 h 3767"/>
                <a:gd name="T2" fmla="*/ 529 w 3547"/>
                <a:gd name="T3" fmla="*/ 1190 h 3767"/>
                <a:gd name="T4" fmla="*/ 218 w 3547"/>
                <a:gd name="T5" fmla="*/ 713 h 3767"/>
                <a:gd name="T6" fmla="*/ 57 w 3547"/>
                <a:gd name="T7" fmla="*/ 394 h 3767"/>
                <a:gd name="T8" fmla="*/ 13 w 3547"/>
                <a:gd name="T9" fmla="*/ 241 h 3767"/>
                <a:gd name="T10" fmla="*/ 4 w 3547"/>
                <a:gd name="T11" fmla="*/ 123 h 3767"/>
                <a:gd name="T12" fmla="*/ 39 w 3547"/>
                <a:gd name="T13" fmla="*/ 44 h 3767"/>
                <a:gd name="T14" fmla="*/ 118 w 3547"/>
                <a:gd name="T15" fmla="*/ 5 h 3767"/>
                <a:gd name="T16" fmla="*/ 236 w 3547"/>
                <a:gd name="T17" fmla="*/ 9 h 3767"/>
                <a:gd name="T18" fmla="*/ 389 w 3547"/>
                <a:gd name="T19" fmla="*/ 57 h 3767"/>
                <a:gd name="T20" fmla="*/ 568 w 3547"/>
                <a:gd name="T21" fmla="*/ 140 h 3767"/>
                <a:gd name="T22" fmla="*/ 853 w 3547"/>
                <a:gd name="T23" fmla="*/ 311 h 3767"/>
                <a:gd name="T24" fmla="*/ 1338 w 3547"/>
                <a:gd name="T25" fmla="*/ 670 h 3767"/>
                <a:gd name="T26" fmla="*/ 1867 w 3547"/>
                <a:gd name="T27" fmla="*/ 1142 h 3767"/>
                <a:gd name="T28" fmla="*/ 2410 w 3547"/>
                <a:gd name="T29" fmla="*/ 1706 h 3767"/>
                <a:gd name="T30" fmla="*/ 2882 w 3547"/>
                <a:gd name="T31" fmla="*/ 2279 h 3767"/>
                <a:gd name="T32" fmla="*/ 3232 w 3547"/>
                <a:gd name="T33" fmla="*/ 2791 h 3767"/>
                <a:gd name="T34" fmla="*/ 3429 w 3547"/>
                <a:gd name="T35" fmla="*/ 3154 h 3767"/>
                <a:gd name="T36" fmla="*/ 3499 w 3547"/>
                <a:gd name="T37" fmla="*/ 3338 h 3767"/>
                <a:gd name="T38" fmla="*/ 3538 w 3547"/>
                <a:gd name="T39" fmla="*/ 3491 h 3767"/>
                <a:gd name="T40" fmla="*/ 3542 w 3547"/>
                <a:gd name="T41" fmla="*/ 3614 h 3767"/>
                <a:gd name="T42" fmla="*/ 3512 w 3547"/>
                <a:gd name="T43" fmla="*/ 3701 h 3767"/>
                <a:gd name="T44" fmla="*/ 3442 w 3547"/>
                <a:gd name="T45" fmla="*/ 3754 h 3767"/>
                <a:gd name="T46" fmla="*/ 3341 w 3547"/>
                <a:gd name="T47" fmla="*/ 3767 h 3767"/>
                <a:gd name="T48" fmla="*/ 3210 w 3547"/>
                <a:gd name="T49" fmla="*/ 3736 h 3767"/>
                <a:gd name="T50" fmla="*/ 3053 w 3547"/>
                <a:gd name="T51" fmla="*/ 3670 h 3767"/>
                <a:gd name="T52" fmla="*/ 2873 w 3547"/>
                <a:gd name="T53" fmla="*/ 3570 h 3767"/>
                <a:gd name="T54" fmla="*/ 2458 w 3547"/>
                <a:gd name="T55" fmla="*/ 3272 h 3767"/>
                <a:gd name="T56" fmla="*/ 1981 w 3547"/>
                <a:gd name="T57" fmla="*/ 2852 h 3767"/>
                <a:gd name="T58" fmla="*/ 1465 w 3547"/>
                <a:gd name="T59" fmla="*/ 2327 h 3767"/>
                <a:gd name="T60" fmla="*/ 1202 w 3547"/>
                <a:gd name="T61" fmla="*/ 1925 h 3767"/>
                <a:gd name="T62" fmla="*/ 769 w 3547"/>
                <a:gd name="T63" fmla="*/ 1387 h 3767"/>
                <a:gd name="T64" fmla="*/ 428 w 3547"/>
                <a:gd name="T65" fmla="*/ 897 h 3767"/>
                <a:gd name="T66" fmla="*/ 192 w 3547"/>
                <a:gd name="T67" fmla="*/ 495 h 3767"/>
                <a:gd name="T68" fmla="*/ 100 w 3547"/>
                <a:gd name="T69" fmla="*/ 250 h 3767"/>
                <a:gd name="T70" fmla="*/ 92 w 3547"/>
                <a:gd name="T71" fmla="*/ 145 h 3767"/>
                <a:gd name="T72" fmla="*/ 122 w 3547"/>
                <a:gd name="T73" fmla="*/ 88 h 3767"/>
                <a:gd name="T74" fmla="*/ 192 w 3547"/>
                <a:gd name="T75" fmla="*/ 70 h 3767"/>
                <a:gd name="T76" fmla="*/ 306 w 3547"/>
                <a:gd name="T77" fmla="*/ 96 h 3767"/>
                <a:gd name="T78" fmla="*/ 459 w 3547"/>
                <a:gd name="T79" fmla="*/ 162 h 3767"/>
                <a:gd name="T80" fmla="*/ 848 w 3547"/>
                <a:gd name="T81" fmla="*/ 398 h 3767"/>
                <a:gd name="T82" fmla="*/ 1325 w 3547"/>
                <a:gd name="T83" fmla="*/ 753 h 3767"/>
                <a:gd name="T84" fmla="*/ 1837 w 3547"/>
                <a:gd name="T85" fmla="*/ 1208 h 3767"/>
                <a:gd name="T86" fmla="*/ 2348 w 3547"/>
                <a:gd name="T87" fmla="*/ 1737 h 3767"/>
                <a:gd name="T88" fmla="*/ 2790 w 3547"/>
                <a:gd name="T89" fmla="*/ 2279 h 3767"/>
                <a:gd name="T90" fmla="*/ 3127 w 3547"/>
                <a:gd name="T91" fmla="*/ 2769 h 3767"/>
                <a:gd name="T92" fmla="*/ 3350 w 3547"/>
                <a:gd name="T93" fmla="*/ 3185 h 3767"/>
                <a:gd name="T94" fmla="*/ 3437 w 3547"/>
                <a:gd name="T95" fmla="*/ 3408 h 3767"/>
                <a:gd name="T96" fmla="*/ 3464 w 3547"/>
                <a:gd name="T97" fmla="*/ 3535 h 3767"/>
                <a:gd name="T98" fmla="*/ 3459 w 3547"/>
                <a:gd name="T99" fmla="*/ 3631 h 3767"/>
                <a:gd name="T100" fmla="*/ 3420 w 3547"/>
                <a:gd name="T101" fmla="*/ 3688 h 3767"/>
                <a:gd name="T102" fmla="*/ 3350 w 3547"/>
                <a:gd name="T103" fmla="*/ 3705 h 3767"/>
                <a:gd name="T104" fmla="*/ 3245 w 3547"/>
                <a:gd name="T105" fmla="*/ 3684 h 3767"/>
                <a:gd name="T106" fmla="*/ 3109 w 3547"/>
                <a:gd name="T107" fmla="*/ 3627 h 3767"/>
                <a:gd name="T108" fmla="*/ 2760 w 3547"/>
                <a:gd name="T109" fmla="*/ 3408 h 3767"/>
                <a:gd name="T110" fmla="*/ 2331 w 3547"/>
                <a:gd name="T111" fmla="*/ 3071 h 3767"/>
                <a:gd name="T112" fmla="*/ 1854 w 3547"/>
                <a:gd name="T113" fmla="*/ 2629 h 3767"/>
                <a:gd name="T114" fmla="*/ 1360 w 3547"/>
                <a:gd name="T115" fmla="*/ 2109 h 376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547"/>
                <a:gd name="T175" fmla="*/ 0 h 3767"/>
                <a:gd name="T176" fmla="*/ 3547 w 3547"/>
                <a:gd name="T177" fmla="*/ 3767 h 376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547" h="3767">
                  <a:moveTo>
                    <a:pt x="1290" y="2131"/>
                  </a:moveTo>
                  <a:lnTo>
                    <a:pt x="1119" y="1934"/>
                  </a:lnTo>
                  <a:lnTo>
                    <a:pt x="953" y="1741"/>
                  </a:lnTo>
                  <a:lnTo>
                    <a:pt x="800" y="1549"/>
                  </a:lnTo>
                  <a:lnTo>
                    <a:pt x="660" y="1369"/>
                  </a:lnTo>
                  <a:lnTo>
                    <a:pt x="529" y="1190"/>
                  </a:lnTo>
                  <a:lnTo>
                    <a:pt x="411" y="1024"/>
                  </a:lnTo>
                  <a:lnTo>
                    <a:pt x="310" y="862"/>
                  </a:lnTo>
                  <a:lnTo>
                    <a:pt x="218" y="713"/>
                  </a:lnTo>
                  <a:lnTo>
                    <a:pt x="144" y="578"/>
                  </a:lnTo>
                  <a:lnTo>
                    <a:pt x="83" y="451"/>
                  </a:lnTo>
                  <a:lnTo>
                    <a:pt x="57" y="394"/>
                  </a:lnTo>
                  <a:lnTo>
                    <a:pt x="39" y="341"/>
                  </a:lnTo>
                  <a:lnTo>
                    <a:pt x="22" y="289"/>
                  </a:lnTo>
                  <a:lnTo>
                    <a:pt x="13" y="241"/>
                  </a:lnTo>
                  <a:lnTo>
                    <a:pt x="4" y="197"/>
                  </a:lnTo>
                  <a:lnTo>
                    <a:pt x="0" y="158"/>
                  </a:lnTo>
                  <a:lnTo>
                    <a:pt x="4" y="123"/>
                  </a:lnTo>
                  <a:lnTo>
                    <a:pt x="8" y="92"/>
                  </a:lnTo>
                  <a:lnTo>
                    <a:pt x="22" y="66"/>
                  </a:lnTo>
                  <a:lnTo>
                    <a:pt x="39" y="44"/>
                  </a:lnTo>
                  <a:lnTo>
                    <a:pt x="61" y="26"/>
                  </a:lnTo>
                  <a:lnTo>
                    <a:pt x="87" y="13"/>
                  </a:lnTo>
                  <a:lnTo>
                    <a:pt x="118" y="5"/>
                  </a:lnTo>
                  <a:lnTo>
                    <a:pt x="153" y="0"/>
                  </a:lnTo>
                  <a:lnTo>
                    <a:pt x="192" y="5"/>
                  </a:lnTo>
                  <a:lnTo>
                    <a:pt x="236" y="9"/>
                  </a:lnTo>
                  <a:lnTo>
                    <a:pt x="284" y="22"/>
                  </a:lnTo>
                  <a:lnTo>
                    <a:pt x="332" y="35"/>
                  </a:lnTo>
                  <a:lnTo>
                    <a:pt x="389" y="57"/>
                  </a:lnTo>
                  <a:lnTo>
                    <a:pt x="446" y="79"/>
                  </a:lnTo>
                  <a:lnTo>
                    <a:pt x="507" y="110"/>
                  </a:lnTo>
                  <a:lnTo>
                    <a:pt x="568" y="140"/>
                  </a:lnTo>
                  <a:lnTo>
                    <a:pt x="638" y="180"/>
                  </a:lnTo>
                  <a:lnTo>
                    <a:pt x="708" y="219"/>
                  </a:lnTo>
                  <a:lnTo>
                    <a:pt x="853" y="311"/>
                  </a:lnTo>
                  <a:lnTo>
                    <a:pt x="1010" y="416"/>
                  </a:lnTo>
                  <a:lnTo>
                    <a:pt x="1172" y="538"/>
                  </a:lnTo>
                  <a:lnTo>
                    <a:pt x="1338" y="670"/>
                  </a:lnTo>
                  <a:lnTo>
                    <a:pt x="1513" y="818"/>
                  </a:lnTo>
                  <a:lnTo>
                    <a:pt x="1688" y="976"/>
                  </a:lnTo>
                  <a:lnTo>
                    <a:pt x="1867" y="1142"/>
                  </a:lnTo>
                  <a:lnTo>
                    <a:pt x="2051" y="1321"/>
                  </a:lnTo>
                  <a:lnTo>
                    <a:pt x="2230" y="1509"/>
                  </a:lnTo>
                  <a:lnTo>
                    <a:pt x="2410" y="1706"/>
                  </a:lnTo>
                  <a:lnTo>
                    <a:pt x="2580" y="1903"/>
                  </a:lnTo>
                  <a:lnTo>
                    <a:pt x="2738" y="2096"/>
                  </a:lnTo>
                  <a:lnTo>
                    <a:pt x="2882" y="2279"/>
                  </a:lnTo>
                  <a:lnTo>
                    <a:pt x="3009" y="2459"/>
                  </a:lnTo>
                  <a:lnTo>
                    <a:pt x="3127" y="2629"/>
                  </a:lnTo>
                  <a:lnTo>
                    <a:pt x="3232" y="2791"/>
                  </a:lnTo>
                  <a:lnTo>
                    <a:pt x="3319" y="2944"/>
                  </a:lnTo>
                  <a:lnTo>
                    <a:pt x="3394" y="3089"/>
                  </a:lnTo>
                  <a:lnTo>
                    <a:pt x="3429" y="3154"/>
                  </a:lnTo>
                  <a:lnTo>
                    <a:pt x="3455" y="3220"/>
                  </a:lnTo>
                  <a:lnTo>
                    <a:pt x="3477" y="3281"/>
                  </a:lnTo>
                  <a:lnTo>
                    <a:pt x="3499" y="3338"/>
                  </a:lnTo>
                  <a:lnTo>
                    <a:pt x="3516" y="3390"/>
                  </a:lnTo>
                  <a:lnTo>
                    <a:pt x="3529" y="3443"/>
                  </a:lnTo>
                  <a:lnTo>
                    <a:pt x="3538" y="3491"/>
                  </a:lnTo>
                  <a:lnTo>
                    <a:pt x="3542" y="3535"/>
                  </a:lnTo>
                  <a:lnTo>
                    <a:pt x="3547" y="3579"/>
                  </a:lnTo>
                  <a:lnTo>
                    <a:pt x="3542" y="3614"/>
                  </a:lnTo>
                  <a:lnTo>
                    <a:pt x="3538" y="3649"/>
                  </a:lnTo>
                  <a:lnTo>
                    <a:pt x="3525" y="3679"/>
                  </a:lnTo>
                  <a:lnTo>
                    <a:pt x="3512" y="3701"/>
                  </a:lnTo>
                  <a:lnTo>
                    <a:pt x="3494" y="3723"/>
                  </a:lnTo>
                  <a:lnTo>
                    <a:pt x="3468" y="3740"/>
                  </a:lnTo>
                  <a:lnTo>
                    <a:pt x="3442" y="3754"/>
                  </a:lnTo>
                  <a:lnTo>
                    <a:pt x="3411" y="3762"/>
                  </a:lnTo>
                  <a:lnTo>
                    <a:pt x="3376" y="3767"/>
                  </a:lnTo>
                  <a:lnTo>
                    <a:pt x="3341" y="3767"/>
                  </a:lnTo>
                  <a:lnTo>
                    <a:pt x="3302" y="3762"/>
                  </a:lnTo>
                  <a:lnTo>
                    <a:pt x="3258" y="3749"/>
                  </a:lnTo>
                  <a:lnTo>
                    <a:pt x="3210" y="3736"/>
                  </a:lnTo>
                  <a:lnTo>
                    <a:pt x="3162" y="3719"/>
                  </a:lnTo>
                  <a:lnTo>
                    <a:pt x="3109" y="3697"/>
                  </a:lnTo>
                  <a:lnTo>
                    <a:pt x="3053" y="3670"/>
                  </a:lnTo>
                  <a:lnTo>
                    <a:pt x="2996" y="3644"/>
                  </a:lnTo>
                  <a:lnTo>
                    <a:pt x="2939" y="3609"/>
                  </a:lnTo>
                  <a:lnTo>
                    <a:pt x="2873" y="3570"/>
                  </a:lnTo>
                  <a:lnTo>
                    <a:pt x="2742" y="3487"/>
                  </a:lnTo>
                  <a:lnTo>
                    <a:pt x="2606" y="3386"/>
                  </a:lnTo>
                  <a:lnTo>
                    <a:pt x="2458" y="3272"/>
                  </a:lnTo>
                  <a:lnTo>
                    <a:pt x="2305" y="3146"/>
                  </a:lnTo>
                  <a:lnTo>
                    <a:pt x="2147" y="3001"/>
                  </a:lnTo>
                  <a:lnTo>
                    <a:pt x="1981" y="2852"/>
                  </a:lnTo>
                  <a:lnTo>
                    <a:pt x="1815" y="2686"/>
                  </a:lnTo>
                  <a:lnTo>
                    <a:pt x="1640" y="2511"/>
                  </a:lnTo>
                  <a:lnTo>
                    <a:pt x="1465" y="2327"/>
                  </a:lnTo>
                  <a:lnTo>
                    <a:pt x="1290" y="2131"/>
                  </a:lnTo>
                  <a:close/>
                  <a:moveTo>
                    <a:pt x="1360" y="2109"/>
                  </a:moveTo>
                  <a:lnTo>
                    <a:pt x="1202" y="1925"/>
                  </a:lnTo>
                  <a:lnTo>
                    <a:pt x="1049" y="1741"/>
                  </a:lnTo>
                  <a:lnTo>
                    <a:pt x="905" y="1562"/>
                  </a:lnTo>
                  <a:lnTo>
                    <a:pt x="769" y="1387"/>
                  </a:lnTo>
                  <a:lnTo>
                    <a:pt x="643" y="1216"/>
                  </a:lnTo>
                  <a:lnTo>
                    <a:pt x="529" y="1054"/>
                  </a:lnTo>
                  <a:lnTo>
                    <a:pt x="428" y="897"/>
                  </a:lnTo>
                  <a:lnTo>
                    <a:pt x="336" y="753"/>
                  </a:lnTo>
                  <a:lnTo>
                    <a:pt x="258" y="617"/>
                  </a:lnTo>
                  <a:lnTo>
                    <a:pt x="192" y="495"/>
                  </a:lnTo>
                  <a:lnTo>
                    <a:pt x="144" y="385"/>
                  </a:lnTo>
                  <a:lnTo>
                    <a:pt x="109" y="289"/>
                  </a:lnTo>
                  <a:lnTo>
                    <a:pt x="100" y="250"/>
                  </a:lnTo>
                  <a:lnTo>
                    <a:pt x="92" y="210"/>
                  </a:lnTo>
                  <a:lnTo>
                    <a:pt x="87" y="175"/>
                  </a:lnTo>
                  <a:lnTo>
                    <a:pt x="92" y="145"/>
                  </a:lnTo>
                  <a:lnTo>
                    <a:pt x="96" y="123"/>
                  </a:lnTo>
                  <a:lnTo>
                    <a:pt x="105" y="101"/>
                  </a:lnTo>
                  <a:lnTo>
                    <a:pt x="122" y="88"/>
                  </a:lnTo>
                  <a:lnTo>
                    <a:pt x="140" y="75"/>
                  </a:lnTo>
                  <a:lnTo>
                    <a:pt x="161" y="70"/>
                  </a:lnTo>
                  <a:lnTo>
                    <a:pt x="192" y="70"/>
                  </a:lnTo>
                  <a:lnTo>
                    <a:pt x="227" y="75"/>
                  </a:lnTo>
                  <a:lnTo>
                    <a:pt x="262" y="83"/>
                  </a:lnTo>
                  <a:lnTo>
                    <a:pt x="306" y="96"/>
                  </a:lnTo>
                  <a:lnTo>
                    <a:pt x="354" y="114"/>
                  </a:lnTo>
                  <a:lnTo>
                    <a:pt x="402" y="136"/>
                  </a:lnTo>
                  <a:lnTo>
                    <a:pt x="459" y="162"/>
                  </a:lnTo>
                  <a:lnTo>
                    <a:pt x="577" y="223"/>
                  </a:lnTo>
                  <a:lnTo>
                    <a:pt x="708" y="302"/>
                  </a:lnTo>
                  <a:lnTo>
                    <a:pt x="848" y="398"/>
                  </a:lnTo>
                  <a:lnTo>
                    <a:pt x="1001" y="503"/>
                  </a:lnTo>
                  <a:lnTo>
                    <a:pt x="1159" y="621"/>
                  </a:lnTo>
                  <a:lnTo>
                    <a:pt x="1325" y="753"/>
                  </a:lnTo>
                  <a:lnTo>
                    <a:pt x="1491" y="897"/>
                  </a:lnTo>
                  <a:lnTo>
                    <a:pt x="1666" y="1050"/>
                  </a:lnTo>
                  <a:lnTo>
                    <a:pt x="1837" y="1208"/>
                  </a:lnTo>
                  <a:lnTo>
                    <a:pt x="2007" y="1378"/>
                  </a:lnTo>
                  <a:lnTo>
                    <a:pt x="2178" y="1553"/>
                  </a:lnTo>
                  <a:lnTo>
                    <a:pt x="2348" y="1737"/>
                  </a:lnTo>
                  <a:lnTo>
                    <a:pt x="2506" y="1921"/>
                  </a:lnTo>
                  <a:lnTo>
                    <a:pt x="2655" y="2104"/>
                  </a:lnTo>
                  <a:lnTo>
                    <a:pt x="2790" y="2279"/>
                  </a:lnTo>
                  <a:lnTo>
                    <a:pt x="2913" y="2450"/>
                  </a:lnTo>
                  <a:lnTo>
                    <a:pt x="3026" y="2616"/>
                  </a:lnTo>
                  <a:lnTo>
                    <a:pt x="3127" y="2769"/>
                  </a:lnTo>
                  <a:lnTo>
                    <a:pt x="3214" y="2918"/>
                  </a:lnTo>
                  <a:lnTo>
                    <a:pt x="3289" y="3058"/>
                  </a:lnTo>
                  <a:lnTo>
                    <a:pt x="3350" y="3185"/>
                  </a:lnTo>
                  <a:lnTo>
                    <a:pt x="3398" y="3303"/>
                  </a:lnTo>
                  <a:lnTo>
                    <a:pt x="3420" y="3355"/>
                  </a:lnTo>
                  <a:lnTo>
                    <a:pt x="3437" y="3408"/>
                  </a:lnTo>
                  <a:lnTo>
                    <a:pt x="3446" y="3452"/>
                  </a:lnTo>
                  <a:lnTo>
                    <a:pt x="3459" y="3495"/>
                  </a:lnTo>
                  <a:lnTo>
                    <a:pt x="3464" y="3535"/>
                  </a:lnTo>
                  <a:lnTo>
                    <a:pt x="3464" y="3574"/>
                  </a:lnTo>
                  <a:lnTo>
                    <a:pt x="3464" y="3605"/>
                  </a:lnTo>
                  <a:lnTo>
                    <a:pt x="3459" y="3631"/>
                  </a:lnTo>
                  <a:lnTo>
                    <a:pt x="3451" y="3657"/>
                  </a:lnTo>
                  <a:lnTo>
                    <a:pt x="3437" y="3675"/>
                  </a:lnTo>
                  <a:lnTo>
                    <a:pt x="3420" y="3688"/>
                  </a:lnTo>
                  <a:lnTo>
                    <a:pt x="3402" y="3701"/>
                  </a:lnTo>
                  <a:lnTo>
                    <a:pt x="3376" y="3705"/>
                  </a:lnTo>
                  <a:lnTo>
                    <a:pt x="3350" y="3705"/>
                  </a:lnTo>
                  <a:lnTo>
                    <a:pt x="3319" y="3705"/>
                  </a:lnTo>
                  <a:lnTo>
                    <a:pt x="3284" y="3697"/>
                  </a:lnTo>
                  <a:lnTo>
                    <a:pt x="3245" y="3684"/>
                  </a:lnTo>
                  <a:lnTo>
                    <a:pt x="3201" y="3670"/>
                  </a:lnTo>
                  <a:lnTo>
                    <a:pt x="3158" y="3649"/>
                  </a:lnTo>
                  <a:lnTo>
                    <a:pt x="3109" y="3627"/>
                  </a:lnTo>
                  <a:lnTo>
                    <a:pt x="3004" y="3565"/>
                  </a:lnTo>
                  <a:lnTo>
                    <a:pt x="2886" y="3495"/>
                  </a:lnTo>
                  <a:lnTo>
                    <a:pt x="2760" y="3408"/>
                  </a:lnTo>
                  <a:lnTo>
                    <a:pt x="2624" y="3307"/>
                  </a:lnTo>
                  <a:lnTo>
                    <a:pt x="2480" y="3194"/>
                  </a:lnTo>
                  <a:lnTo>
                    <a:pt x="2331" y="3071"/>
                  </a:lnTo>
                  <a:lnTo>
                    <a:pt x="2178" y="2931"/>
                  </a:lnTo>
                  <a:lnTo>
                    <a:pt x="2020" y="2787"/>
                  </a:lnTo>
                  <a:lnTo>
                    <a:pt x="1854" y="2629"/>
                  </a:lnTo>
                  <a:lnTo>
                    <a:pt x="1692" y="2463"/>
                  </a:lnTo>
                  <a:lnTo>
                    <a:pt x="1526" y="2292"/>
                  </a:lnTo>
                  <a:lnTo>
                    <a:pt x="1360" y="2109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A6BA6"/>
              </a:solidFill>
            </a:ln>
          </p:spPr>
          <p:txBody>
            <a:bodyPr/>
            <a:lstStyle/>
            <a:p>
              <a:endParaRPr lang="ru-RU" sz="1050" dirty="0"/>
            </a:p>
          </p:txBody>
        </p:sp>
        <p:sp>
          <p:nvSpPr>
            <p:cNvPr id="23" name="Freeform 72"/>
            <p:cNvSpPr>
              <a:spLocks/>
            </p:cNvSpPr>
            <p:nvPr/>
          </p:nvSpPr>
          <p:spPr bwMode="auto">
            <a:xfrm>
              <a:off x="2326571" y="4527322"/>
              <a:ext cx="95753" cy="87583"/>
            </a:xfrm>
            <a:custGeom>
              <a:avLst/>
              <a:gdLst>
                <a:gd name="T0" fmla="*/ 192 w 389"/>
                <a:gd name="T1" fmla="*/ 0 h 385"/>
                <a:gd name="T2" fmla="*/ 231 w 389"/>
                <a:gd name="T3" fmla="*/ 0 h 385"/>
                <a:gd name="T4" fmla="*/ 271 w 389"/>
                <a:gd name="T5" fmla="*/ 13 h 385"/>
                <a:gd name="T6" fmla="*/ 301 w 389"/>
                <a:gd name="T7" fmla="*/ 31 h 385"/>
                <a:gd name="T8" fmla="*/ 332 w 389"/>
                <a:gd name="T9" fmla="*/ 57 h 385"/>
                <a:gd name="T10" fmla="*/ 354 w 389"/>
                <a:gd name="T11" fmla="*/ 83 h 385"/>
                <a:gd name="T12" fmla="*/ 371 w 389"/>
                <a:gd name="T13" fmla="*/ 118 h 385"/>
                <a:gd name="T14" fmla="*/ 384 w 389"/>
                <a:gd name="T15" fmla="*/ 153 h 385"/>
                <a:gd name="T16" fmla="*/ 389 w 389"/>
                <a:gd name="T17" fmla="*/ 192 h 385"/>
                <a:gd name="T18" fmla="*/ 384 w 389"/>
                <a:gd name="T19" fmla="*/ 232 h 385"/>
                <a:gd name="T20" fmla="*/ 371 w 389"/>
                <a:gd name="T21" fmla="*/ 267 h 385"/>
                <a:gd name="T22" fmla="*/ 354 w 389"/>
                <a:gd name="T23" fmla="*/ 302 h 385"/>
                <a:gd name="T24" fmla="*/ 332 w 389"/>
                <a:gd name="T25" fmla="*/ 328 h 385"/>
                <a:gd name="T26" fmla="*/ 301 w 389"/>
                <a:gd name="T27" fmla="*/ 354 h 385"/>
                <a:gd name="T28" fmla="*/ 271 w 389"/>
                <a:gd name="T29" fmla="*/ 372 h 385"/>
                <a:gd name="T30" fmla="*/ 231 w 389"/>
                <a:gd name="T31" fmla="*/ 381 h 385"/>
                <a:gd name="T32" fmla="*/ 192 w 389"/>
                <a:gd name="T33" fmla="*/ 385 h 385"/>
                <a:gd name="T34" fmla="*/ 157 w 389"/>
                <a:gd name="T35" fmla="*/ 381 h 385"/>
                <a:gd name="T36" fmla="*/ 118 w 389"/>
                <a:gd name="T37" fmla="*/ 372 h 385"/>
                <a:gd name="T38" fmla="*/ 87 w 389"/>
                <a:gd name="T39" fmla="*/ 354 h 385"/>
                <a:gd name="T40" fmla="*/ 56 w 389"/>
                <a:gd name="T41" fmla="*/ 328 h 385"/>
                <a:gd name="T42" fmla="*/ 35 w 389"/>
                <a:gd name="T43" fmla="*/ 302 h 385"/>
                <a:gd name="T44" fmla="*/ 17 w 389"/>
                <a:gd name="T45" fmla="*/ 267 h 385"/>
                <a:gd name="T46" fmla="*/ 4 w 389"/>
                <a:gd name="T47" fmla="*/ 232 h 385"/>
                <a:gd name="T48" fmla="*/ 0 w 389"/>
                <a:gd name="T49" fmla="*/ 192 h 385"/>
                <a:gd name="T50" fmla="*/ 4 w 389"/>
                <a:gd name="T51" fmla="*/ 153 h 385"/>
                <a:gd name="T52" fmla="*/ 17 w 389"/>
                <a:gd name="T53" fmla="*/ 118 h 385"/>
                <a:gd name="T54" fmla="*/ 35 w 389"/>
                <a:gd name="T55" fmla="*/ 83 h 385"/>
                <a:gd name="T56" fmla="*/ 56 w 389"/>
                <a:gd name="T57" fmla="*/ 57 h 385"/>
                <a:gd name="T58" fmla="*/ 87 w 389"/>
                <a:gd name="T59" fmla="*/ 31 h 385"/>
                <a:gd name="T60" fmla="*/ 118 w 389"/>
                <a:gd name="T61" fmla="*/ 13 h 385"/>
                <a:gd name="T62" fmla="*/ 157 w 389"/>
                <a:gd name="T63" fmla="*/ 0 h 385"/>
                <a:gd name="T64" fmla="*/ 192 w 389"/>
                <a:gd name="T65" fmla="*/ 0 h 3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89"/>
                <a:gd name="T100" fmla="*/ 0 h 385"/>
                <a:gd name="T101" fmla="*/ 389 w 389"/>
                <a:gd name="T102" fmla="*/ 385 h 3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89" h="385">
                  <a:moveTo>
                    <a:pt x="192" y="0"/>
                  </a:moveTo>
                  <a:lnTo>
                    <a:pt x="231" y="0"/>
                  </a:lnTo>
                  <a:lnTo>
                    <a:pt x="271" y="13"/>
                  </a:lnTo>
                  <a:lnTo>
                    <a:pt x="301" y="31"/>
                  </a:lnTo>
                  <a:lnTo>
                    <a:pt x="332" y="57"/>
                  </a:lnTo>
                  <a:lnTo>
                    <a:pt x="354" y="83"/>
                  </a:lnTo>
                  <a:lnTo>
                    <a:pt x="371" y="118"/>
                  </a:lnTo>
                  <a:lnTo>
                    <a:pt x="384" y="153"/>
                  </a:lnTo>
                  <a:lnTo>
                    <a:pt x="389" y="192"/>
                  </a:lnTo>
                  <a:lnTo>
                    <a:pt x="384" y="232"/>
                  </a:lnTo>
                  <a:lnTo>
                    <a:pt x="371" y="267"/>
                  </a:lnTo>
                  <a:lnTo>
                    <a:pt x="354" y="302"/>
                  </a:lnTo>
                  <a:lnTo>
                    <a:pt x="332" y="328"/>
                  </a:lnTo>
                  <a:lnTo>
                    <a:pt x="301" y="354"/>
                  </a:lnTo>
                  <a:lnTo>
                    <a:pt x="271" y="372"/>
                  </a:lnTo>
                  <a:lnTo>
                    <a:pt x="231" y="381"/>
                  </a:lnTo>
                  <a:lnTo>
                    <a:pt x="192" y="385"/>
                  </a:lnTo>
                  <a:lnTo>
                    <a:pt x="157" y="381"/>
                  </a:lnTo>
                  <a:lnTo>
                    <a:pt x="118" y="372"/>
                  </a:lnTo>
                  <a:lnTo>
                    <a:pt x="87" y="354"/>
                  </a:lnTo>
                  <a:lnTo>
                    <a:pt x="56" y="328"/>
                  </a:lnTo>
                  <a:lnTo>
                    <a:pt x="35" y="302"/>
                  </a:lnTo>
                  <a:lnTo>
                    <a:pt x="17" y="267"/>
                  </a:lnTo>
                  <a:lnTo>
                    <a:pt x="4" y="232"/>
                  </a:lnTo>
                  <a:lnTo>
                    <a:pt x="0" y="192"/>
                  </a:lnTo>
                  <a:lnTo>
                    <a:pt x="4" y="153"/>
                  </a:lnTo>
                  <a:lnTo>
                    <a:pt x="17" y="118"/>
                  </a:lnTo>
                  <a:lnTo>
                    <a:pt x="35" y="83"/>
                  </a:lnTo>
                  <a:lnTo>
                    <a:pt x="56" y="57"/>
                  </a:lnTo>
                  <a:lnTo>
                    <a:pt x="87" y="31"/>
                  </a:lnTo>
                  <a:lnTo>
                    <a:pt x="118" y="13"/>
                  </a:lnTo>
                  <a:lnTo>
                    <a:pt x="157" y="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ECC5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050" dirty="0"/>
            </a:p>
          </p:txBody>
        </p:sp>
        <p:sp>
          <p:nvSpPr>
            <p:cNvPr id="24" name="Freeform 73"/>
            <p:cNvSpPr>
              <a:spLocks/>
            </p:cNvSpPr>
            <p:nvPr/>
          </p:nvSpPr>
          <p:spPr bwMode="auto">
            <a:xfrm>
              <a:off x="2233772" y="3792994"/>
              <a:ext cx="95999" cy="88492"/>
            </a:xfrm>
            <a:custGeom>
              <a:avLst/>
              <a:gdLst>
                <a:gd name="T0" fmla="*/ 197 w 390"/>
                <a:gd name="T1" fmla="*/ 0 h 389"/>
                <a:gd name="T2" fmla="*/ 237 w 390"/>
                <a:gd name="T3" fmla="*/ 4 h 389"/>
                <a:gd name="T4" fmla="*/ 272 w 390"/>
                <a:gd name="T5" fmla="*/ 17 h 389"/>
                <a:gd name="T6" fmla="*/ 307 w 390"/>
                <a:gd name="T7" fmla="*/ 35 h 389"/>
                <a:gd name="T8" fmla="*/ 333 w 390"/>
                <a:gd name="T9" fmla="*/ 56 h 389"/>
                <a:gd name="T10" fmla="*/ 359 w 390"/>
                <a:gd name="T11" fmla="*/ 87 h 389"/>
                <a:gd name="T12" fmla="*/ 377 w 390"/>
                <a:gd name="T13" fmla="*/ 122 h 389"/>
                <a:gd name="T14" fmla="*/ 385 w 390"/>
                <a:gd name="T15" fmla="*/ 157 h 389"/>
                <a:gd name="T16" fmla="*/ 390 w 390"/>
                <a:gd name="T17" fmla="*/ 196 h 389"/>
                <a:gd name="T18" fmla="*/ 385 w 390"/>
                <a:gd name="T19" fmla="*/ 236 h 389"/>
                <a:gd name="T20" fmla="*/ 377 w 390"/>
                <a:gd name="T21" fmla="*/ 271 h 389"/>
                <a:gd name="T22" fmla="*/ 359 w 390"/>
                <a:gd name="T23" fmla="*/ 306 h 389"/>
                <a:gd name="T24" fmla="*/ 333 w 390"/>
                <a:gd name="T25" fmla="*/ 332 h 389"/>
                <a:gd name="T26" fmla="*/ 307 w 390"/>
                <a:gd name="T27" fmla="*/ 358 h 389"/>
                <a:gd name="T28" fmla="*/ 272 w 390"/>
                <a:gd name="T29" fmla="*/ 376 h 389"/>
                <a:gd name="T30" fmla="*/ 237 w 390"/>
                <a:gd name="T31" fmla="*/ 385 h 389"/>
                <a:gd name="T32" fmla="*/ 197 w 390"/>
                <a:gd name="T33" fmla="*/ 389 h 389"/>
                <a:gd name="T34" fmla="*/ 158 w 390"/>
                <a:gd name="T35" fmla="*/ 385 h 389"/>
                <a:gd name="T36" fmla="*/ 123 w 390"/>
                <a:gd name="T37" fmla="*/ 376 h 389"/>
                <a:gd name="T38" fmla="*/ 88 w 390"/>
                <a:gd name="T39" fmla="*/ 358 h 389"/>
                <a:gd name="T40" fmla="*/ 57 w 390"/>
                <a:gd name="T41" fmla="*/ 332 h 389"/>
                <a:gd name="T42" fmla="*/ 35 w 390"/>
                <a:gd name="T43" fmla="*/ 306 h 389"/>
                <a:gd name="T44" fmla="*/ 18 w 390"/>
                <a:gd name="T45" fmla="*/ 271 h 389"/>
                <a:gd name="T46" fmla="*/ 5 w 390"/>
                <a:gd name="T47" fmla="*/ 236 h 389"/>
                <a:gd name="T48" fmla="*/ 0 w 390"/>
                <a:gd name="T49" fmla="*/ 196 h 389"/>
                <a:gd name="T50" fmla="*/ 5 w 390"/>
                <a:gd name="T51" fmla="*/ 157 h 389"/>
                <a:gd name="T52" fmla="*/ 18 w 390"/>
                <a:gd name="T53" fmla="*/ 122 h 389"/>
                <a:gd name="T54" fmla="*/ 35 w 390"/>
                <a:gd name="T55" fmla="*/ 87 h 389"/>
                <a:gd name="T56" fmla="*/ 57 w 390"/>
                <a:gd name="T57" fmla="*/ 56 h 389"/>
                <a:gd name="T58" fmla="*/ 88 w 390"/>
                <a:gd name="T59" fmla="*/ 35 h 389"/>
                <a:gd name="T60" fmla="*/ 123 w 390"/>
                <a:gd name="T61" fmla="*/ 17 h 389"/>
                <a:gd name="T62" fmla="*/ 158 w 390"/>
                <a:gd name="T63" fmla="*/ 4 h 389"/>
                <a:gd name="T64" fmla="*/ 197 w 390"/>
                <a:gd name="T65" fmla="*/ 0 h 3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90"/>
                <a:gd name="T100" fmla="*/ 0 h 389"/>
                <a:gd name="T101" fmla="*/ 390 w 390"/>
                <a:gd name="T102" fmla="*/ 389 h 3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90" h="389">
                  <a:moveTo>
                    <a:pt x="197" y="0"/>
                  </a:moveTo>
                  <a:lnTo>
                    <a:pt x="237" y="4"/>
                  </a:lnTo>
                  <a:lnTo>
                    <a:pt x="272" y="17"/>
                  </a:lnTo>
                  <a:lnTo>
                    <a:pt x="307" y="35"/>
                  </a:lnTo>
                  <a:lnTo>
                    <a:pt x="333" y="56"/>
                  </a:lnTo>
                  <a:lnTo>
                    <a:pt x="359" y="87"/>
                  </a:lnTo>
                  <a:lnTo>
                    <a:pt x="377" y="122"/>
                  </a:lnTo>
                  <a:lnTo>
                    <a:pt x="385" y="157"/>
                  </a:lnTo>
                  <a:lnTo>
                    <a:pt x="390" y="196"/>
                  </a:lnTo>
                  <a:lnTo>
                    <a:pt x="385" y="236"/>
                  </a:lnTo>
                  <a:lnTo>
                    <a:pt x="377" y="271"/>
                  </a:lnTo>
                  <a:lnTo>
                    <a:pt x="359" y="306"/>
                  </a:lnTo>
                  <a:lnTo>
                    <a:pt x="333" y="332"/>
                  </a:lnTo>
                  <a:lnTo>
                    <a:pt x="307" y="358"/>
                  </a:lnTo>
                  <a:lnTo>
                    <a:pt x="272" y="376"/>
                  </a:lnTo>
                  <a:lnTo>
                    <a:pt x="237" y="385"/>
                  </a:lnTo>
                  <a:lnTo>
                    <a:pt x="197" y="389"/>
                  </a:lnTo>
                  <a:lnTo>
                    <a:pt x="158" y="385"/>
                  </a:lnTo>
                  <a:lnTo>
                    <a:pt x="123" y="376"/>
                  </a:lnTo>
                  <a:lnTo>
                    <a:pt x="88" y="358"/>
                  </a:lnTo>
                  <a:lnTo>
                    <a:pt x="57" y="332"/>
                  </a:lnTo>
                  <a:lnTo>
                    <a:pt x="35" y="306"/>
                  </a:lnTo>
                  <a:lnTo>
                    <a:pt x="18" y="271"/>
                  </a:lnTo>
                  <a:lnTo>
                    <a:pt x="5" y="236"/>
                  </a:lnTo>
                  <a:lnTo>
                    <a:pt x="0" y="196"/>
                  </a:lnTo>
                  <a:lnTo>
                    <a:pt x="5" y="157"/>
                  </a:lnTo>
                  <a:lnTo>
                    <a:pt x="18" y="122"/>
                  </a:lnTo>
                  <a:lnTo>
                    <a:pt x="35" y="87"/>
                  </a:lnTo>
                  <a:lnTo>
                    <a:pt x="57" y="56"/>
                  </a:lnTo>
                  <a:lnTo>
                    <a:pt x="88" y="35"/>
                  </a:lnTo>
                  <a:lnTo>
                    <a:pt x="123" y="17"/>
                  </a:lnTo>
                  <a:lnTo>
                    <a:pt x="158" y="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CC5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050" dirty="0"/>
            </a:p>
          </p:txBody>
        </p:sp>
        <p:sp>
          <p:nvSpPr>
            <p:cNvPr id="25" name="Freeform 74"/>
            <p:cNvSpPr>
              <a:spLocks/>
            </p:cNvSpPr>
            <p:nvPr/>
          </p:nvSpPr>
          <p:spPr bwMode="auto">
            <a:xfrm>
              <a:off x="3505387" y="3931306"/>
              <a:ext cx="95753" cy="87583"/>
            </a:xfrm>
            <a:custGeom>
              <a:avLst/>
              <a:gdLst>
                <a:gd name="T0" fmla="*/ 192 w 389"/>
                <a:gd name="T1" fmla="*/ 0 h 385"/>
                <a:gd name="T2" fmla="*/ 232 w 389"/>
                <a:gd name="T3" fmla="*/ 4 h 385"/>
                <a:gd name="T4" fmla="*/ 271 w 389"/>
                <a:gd name="T5" fmla="*/ 13 h 385"/>
                <a:gd name="T6" fmla="*/ 302 w 389"/>
                <a:gd name="T7" fmla="*/ 30 h 385"/>
                <a:gd name="T8" fmla="*/ 332 w 389"/>
                <a:gd name="T9" fmla="*/ 57 h 385"/>
                <a:gd name="T10" fmla="*/ 354 w 389"/>
                <a:gd name="T11" fmla="*/ 83 h 385"/>
                <a:gd name="T12" fmla="*/ 372 w 389"/>
                <a:gd name="T13" fmla="*/ 118 h 385"/>
                <a:gd name="T14" fmla="*/ 385 w 389"/>
                <a:gd name="T15" fmla="*/ 153 h 385"/>
                <a:gd name="T16" fmla="*/ 389 w 389"/>
                <a:gd name="T17" fmla="*/ 192 h 385"/>
                <a:gd name="T18" fmla="*/ 385 w 389"/>
                <a:gd name="T19" fmla="*/ 231 h 385"/>
                <a:gd name="T20" fmla="*/ 372 w 389"/>
                <a:gd name="T21" fmla="*/ 266 h 385"/>
                <a:gd name="T22" fmla="*/ 354 w 389"/>
                <a:gd name="T23" fmla="*/ 301 h 385"/>
                <a:gd name="T24" fmla="*/ 332 w 389"/>
                <a:gd name="T25" fmla="*/ 328 h 385"/>
                <a:gd name="T26" fmla="*/ 302 w 389"/>
                <a:gd name="T27" fmla="*/ 354 h 385"/>
                <a:gd name="T28" fmla="*/ 271 w 389"/>
                <a:gd name="T29" fmla="*/ 371 h 385"/>
                <a:gd name="T30" fmla="*/ 232 w 389"/>
                <a:gd name="T31" fmla="*/ 380 h 385"/>
                <a:gd name="T32" fmla="*/ 192 w 389"/>
                <a:gd name="T33" fmla="*/ 385 h 385"/>
                <a:gd name="T34" fmla="*/ 157 w 389"/>
                <a:gd name="T35" fmla="*/ 380 h 385"/>
                <a:gd name="T36" fmla="*/ 118 w 389"/>
                <a:gd name="T37" fmla="*/ 371 h 385"/>
                <a:gd name="T38" fmla="*/ 87 w 389"/>
                <a:gd name="T39" fmla="*/ 354 h 385"/>
                <a:gd name="T40" fmla="*/ 57 w 389"/>
                <a:gd name="T41" fmla="*/ 328 h 385"/>
                <a:gd name="T42" fmla="*/ 35 w 389"/>
                <a:gd name="T43" fmla="*/ 301 h 385"/>
                <a:gd name="T44" fmla="*/ 17 w 389"/>
                <a:gd name="T45" fmla="*/ 266 h 385"/>
                <a:gd name="T46" fmla="*/ 4 w 389"/>
                <a:gd name="T47" fmla="*/ 231 h 385"/>
                <a:gd name="T48" fmla="*/ 0 w 389"/>
                <a:gd name="T49" fmla="*/ 192 h 385"/>
                <a:gd name="T50" fmla="*/ 4 w 389"/>
                <a:gd name="T51" fmla="*/ 153 h 385"/>
                <a:gd name="T52" fmla="*/ 17 w 389"/>
                <a:gd name="T53" fmla="*/ 118 h 385"/>
                <a:gd name="T54" fmla="*/ 35 w 389"/>
                <a:gd name="T55" fmla="*/ 83 h 385"/>
                <a:gd name="T56" fmla="*/ 57 w 389"/>
                <a:gd name="T57" fmla="*/ 57 h 385"/>
                <a:gd name="T58" fmla="*/ 87 w 389"/>
                <a:gd name="T59" fmla="*/ 30 h 385"/>
                <a:gd name="T60" fmla="*/ 118 w 389"/>
                <a:gd name="T61" fmla="*/ 13 h 385"/>
                <a:gd name="T62" fmla="*/ 157 w 389"/>
                <a:gd name="T63" fmla="*/ 4 h 385"/>
                <a:gd name="T64" fmla="*/ 192 w 389"/>
                <a:gd name="T65" fmla="*/ 0 h 3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89"/>
                <a:gd name="T100" fmla="*/ 0 h 385"/>
                <a:gd name="T101" fmla="*/ 389 w 389"/>
                <a:gd name="T102" fmla="*/ 385 h 3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89" h="385">
                  <a:moveTo>
                    <a:pt x="192" y="0"/>
                  </a:moveTo>
                  <a:lnTo>
                    <a:pt x="232" y="4"/>
                  </a:lnTo>
                  <a:lnTo>
                    <a:pt x="271" y="13"/>
                  </a:lnTo>
                  <a:lnTo>
                    <a:pt x="302" y="30"/>
                  </a:lnTo>
                  <a:lnTo>
                    <a:pt x="332" y="57"/>
                  </a:lnTo>
                  <a:lnTo>
                    <a:pt x="354" y="83"/>
                  </a:lnTo>
                  <a:lnTo>
                    <a:pt x="372" y="118"/>
                  </a:lnTo>
                  <a:lnTo>
                    <a:pt x="385" y="153"/>
                  </a:lnTo>
                  <a:lnTo>
                    <a:pt x="389" y="192"/>
                  </a:lnTo>
                  <a:lnTo>
                    <a:pt x="385" y="231"/>
                  </a:lnTo>
                  <a:lnTo>
                    <a:pt x="372" y="266"/>
                  </a:lnTo>
                  <a:lnTo>
                    <a:pt x="354" y="301"/>
                  </a:lnTo>
                  <a:lnTo>
                    <a:pt x="332" y="328"/>
                  </a:lnTo>
                  <a:lnTo>
                    <a:pt x="302" y="354"/>
                  </a:lnTo>
                  <a:lnTo>
                    <a:pt x="271" y="371"/>
                  </a:lnTo>
                  <a:lnTo>
                    <a:pt x="232" y="380"/>
                  </a:lnTo>
                  <a:lnTo>
                    <a:pt x="192" y="385"/>
                  </a:lnTo>
                  <a:lnTo>
                    <a:pt x="157" y="380"/>
                  </a:lnTo>
                  <a:lnTo>
                    <a:pt x="118" y="371"/>
                  </a:lnTo>
                  <a:lnTo>
                    <a:pt x="87" y="354"/>
                  </a:lnTo>
                  <a:lnTo>
                    <a:pt x="57" y="328"/>
                  </a:lnTo>
                  <a:lnTo>
                    <a:pt x="35" y="301"/>
                  </a:lnTo>
                  <a:lnTo>
                    <a:pt x="17" y="266"/>
                  </a:lnTo>
                  <a:lnTo>
                    <a:pt x="4" y="231"/>
                  </a:lnTo>
                  <a:lnTo>
                    <a:pt x="0" y="192"/>
                  </a:lnTo>
                  <a:lnTo>
                    <a:pt x="4" y="153"/>
                  </a:lnTo>
                  <a:lnTo>
                    <a:pt x="17" y="118"/>
                  </a:lnTo>
                  <a:lnTo>
                    <a:pt x="35" y="83"/>
                  </a:lnTo>
                  <a:lnTo>
                    <a:pt x="57" y="57"/>
                  </a:lnTo>
                  <a:lnTo>
                    <a:pt x="87" y="30"/>
                  </a:lnTo>
                  <a:lnTo>
                    <a:pt x="118" y="13"/>
                  </a:lnTo>
                  <a:lnTo>
                    <a:pt x="157" y="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ECC5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050" dirty="0"/>
            </a:p>
          </p:txBody>
        </p:sp>
        <p:sp>
          <p:nvSpPr>
            <p:cNvPr id="26" name="Freeform 75"/>
            <p:cNvSpPr>
              <a:spLocks/>
            </p:cNvSpPr>
            <p:nvPr/>
          </p:nvSpPr>
          <p:spPr bwMode="auto">
            <a:xfrm>
              <a:off x="2195126" y="4176082"/>
              <a:ext cx="95753" cy="87583"/>
            </a:xfrm>
            <a:custGeom>
              <a:avLst/>
              <a:gdLst>
                <a:gd name="T0" fmla="*/ 197 w 389"/>
                <a:gd name="T1" fmla="*/ 0 h 385"/>
                <a:gd name="T2" fmla="*/ 236 w 389"/>
                <a:gd name="T3" fmla="*/ 4 h 385"/>
                <a:gd name="T4" fmla="*/ 271 w 389"/>
                <a:gd name="T5" fmla="*/ 13 h 385"/>
                <a:gd name="T6" fmla="*/ 302 w 389"/>
                <a:gd name="T7" fmla="*/ 30 h 385"/>
                <a:gd name="T8" fmla="*/ 332 w 389"/>
                <a:gd name="T9" fmla="*/ 57 h 385"/>
                <a:gd name="T10" fmla="*/ 354 w 389"/>
                <a:gd name="T11" fmla="*/ 83 h 385"/>
                <a:gd name="T12" fmla="*/ 376 w 389"/>
                <a:gd name="T13" fmla="*/ 118 h 385"/>
                <a:gd name="T14" fmla="*/ 385 w 389"/>
                <a:gd name="T15" fmla="*/ 153 h 385"/>
                <a:gd name="T16" fmla="*/ 389 w 389"/>
                <a:gd name="T17" fmla="*/ 192 h 385"/>
                <a:gd name="T18" fmla="*/ 385 w 389"/>
                <a:gd name="T19" fmla="*/ 232 h 385"/>
                <a:gd name="T20" fmla="*/ 376 w 389"/>
                <a:gd name="T21" fmla="*/ 267 h 385"/>
                <a:gd name="T22" fmla="*/ 354 w 389"/>
                <a:gd name="T23" fmla="*/ 302 h 385"/>
                <a:gd name="T24" fmla="*/ 332 w 389"/>
                <a:gd name="T25" fmla="*/ 328 h 385"/>
                <a:gd name="T26" fmla="*/ 302 w 389"/>
                <a:gd name="T27" fmla="*/ 354 h 385"/>
                <a:gd name="T28" fmla="*/ 271 w 389"/>
                <a:gd name="T29" fmla="*/ 372 h 385"/>
                <a:gd name="T30" fmla="*/ 236 w 389"/>
                <a:gd name="T31" fmla="*/ 380 h 385"/>
                <a:gd name="T32" fmla="*/ 197 w 389"/>
                <a:gd name="T33" fmla="*/ 385 h 385"/>
                <a:gd name="T34" fmla="*/ 157 w 389"/>
                <a:gd name="T35" fmla="*/ 380 h 385"/>
                <a:gd name="T36" fmla="*/ 118 w 389"/>
                <a:gd name="T37" fmla="*/ 372 h 385"/>
                <a:gd name="T38" fmla="*/ 87 w 389"/>
                <a:gd name="T39" fmla="*/ 354 h 385"/>
                <a:gd name="T40" fmla="*/ 57 w 389"/>
                <a:gd name="T41" fmla="*/ 328 h 385"/>
                <a:gd name="T42" fmla="*/ 35 w 389"/>
                <a:gd name="T43" fmla="*/ 302 h 385"/>
                <a:gd name="T44" fmla="*/ 17 w 389"/>
                <a:gd name="T45" fmla="*/ 267 h 385"/>
                <a:gd name="T46" fmla="*/ 4 w 389"/>
                <a:gd name="T47" fmla="*/ 232 h 385"/>
                <a:gd name="T48" fmla="*/ 0 w 389"/>
                <a:gd name="T49" fmla="*/ 192 h 385"/>
                <a:gd name="T50" fmla="*/ 4 w 389"/>
                <a:gd name="T51" fmla="*/ 153 h 385"/>
                <a:gd name="T52" fmla="*/ 17 w 389"/>
                <a:gd name="T53" fmla="*/ 118 h 385"/>
                <a:gd name="T54" fmla="*/ 35 w 389"/>
                <a:gd name="T55" fmla="*/ 83 h 385"/>
                <a:gd name="T56" fmla="*/ 57 w 389"/>
                <a:gd name="T57" fmla="*/ 57 h 385"/>
                <a:gd name="T58" fmla="*/ 87 w 389"/>
                <a:gd name="T59" fmla="*/ 30 h 385"/>
                <a:gd name="T60" fmla="*/ 118 w 389"/>
                <a:gd name="T61" fmla="*/ 13 h 385"/>
                <a:gd name="T62" fmla="*/ 157 w 389"/>
                <a:gd name="T63" fmla="*/ 4 h 385"/>
                <a:gd name="T64" fmla="*/ 197 w 389"/>
                <a:gd name="T65" fmla="*/ 0 h 3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89"/>
                <a:gd name="T100" fmla="*/ 0 h 385"/>
                <a:gd name="T101" fmla="*/ 389 w 389"/>
                <a:gd name="T102" fmla="*/ 385 h 3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89" h="385">
                  <a:moveTo>
                    <a:pt x="197" y="0"/>
                  </a:moveTo>
                  <a:lnTo>
                    <a:pt x="236" y="4"/>
                  </a:lnTo>
                  <a:lnTo>
                    <a:pt x="271" y="13"/>
                  </a:lnTo>
                  <a:lnTo>
                    <a:pt x="302" y="30"/>
                  </a:lnTo>
                  <a:lnTo>
                    <a:pt x="332" y="57"/>
                  </a:lnTo>
                  <a:lnTo>
                    <a:pt x="354" y="83"/>
                  </a:lnTo>
                  <a:lnTo>
                    <a:pt x="376" y="118"/>
                  </a:lnTo>
                  <a:lnTo>
                    <a:pt x="385" y="153"/>
                  </a:lnTo>
                  <a:lnTo>
                    <a:pt x="389" y="192"/>
                  </a:lnTo>
                  <a:lnTo>
                    <a:pt x="385" y="232"/>
                  </a:lnTo>
                  <a:lnTo>
                    <a:pt x="376" y="267"/>
                  </a:lnTo>
                  <a:lnTo>
                    <a:pt x="354" y="302"/>
                  </a:lnTo>
                  <a:lnTo>
                    <a:pt x="332" y="328"/>
                  </a:lnTo>
                  <a:lnTo>
                    <a:pt x="302" y="354"/>
                  </a:lnTo>
                  <a:lnTo>
                    <a:pt x="271" y="372"/>
                  </a:lnTo>
                  <a:lnTo>
                    <a:pt x="236" y="380"/>
                  </a:lnTo>
                  <a:lnTo>
                    <a:pt x="197" y="385"/>
                  </a:lnTo>
                  <a:lnTo>
                    <a:pt x="157" y="380"/>
                  </a:lnTo>
                  <a:lnTo>
                    <a:pt x="118" y="372"/>
                  </a:lnTo>
                  <a:lnTo>
                    <a:pt x="87" y="354"/>
                  </a:lnTo>
                  <a:lnTo>
                    <a:pt x="57" y="328"/>
                  </a:lnTo>
                  <a:lnTo>
                    <a:pt x="35" y="302"/>
                  </a:lnTo>
                  <a:lnTo>
                    <a:pt x="17" y="267"/>
                  </a:lnTo>
                  <a:lnTo>
                    <a:pt x="4" y="232"/>
                  </a:lnTo>
                  <a:lnTo>
                    <a:pt x="0" y="192"/>
                  </a:lnTo>
                  <a:lnTo>
                    <a:pt x="4" y="153"/>
                  </a:lnTo>
                  <a:lnTo>
                    <a:pt x="17" y="118"/>
                  </a:lnTo>
                  <a:lnTo>
                    <a:pt x="35" y="83"/>
                  </a:lnTo>
                  <a:lnTo>
                    <a:pt x="57" y="57"/>
                  </a:lnTo>
                  <a:lnTo>
                    <a:pt x="87" y="30"/>
                  </a:lnTo>
                  <a:lnTo>
                    <a:pt x="118" y="13"/>
                  </a:lnTo>
                  <a:lnTo>
                    <a:pt x="157" y="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EC7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050" dirty="0"/>
            </a:p>
          </p:txBody>
        </p:sp>
        <p:sp>
          <p:nvSpPr>
            <p:cNvPr id="27" name="Freeform 76"/>
            <p:cNvSpPr>
              <a:spLocks/>
            </p:cNvSpPr>
            <p:nvPr/>
          </p:nvSpPr>
          <p:spPr bwMode="auto">
            <a:xfrm>
              <a:off x="3044593" y="4417901"/>
              <a:ext cx="94768" cy="88492"/>
            </a:xfrm>
            <a:custGeom>
              <a:avLst/>
              <a:gdLst>
                <a:gd name="T0" fmla="*/ 192 w 385"/>
                <a:gd name="T1" fmla="*/ 0 h 389"/>
                <a:gd name="T2" fmla="*/ 232 w 385"/>
                <a:gd name="T3" fmla="*/ 4 h 389"/>
                <a:gd name="T4" fmla="*/ 267 w 385"/>
                <a:gd name="T5" fmla="*/ 13 h 389"/>
                <a:gd name="T6" fmla="*/ 302 w 385"/>
                <a:gd name="T7" fmla="*/ 30 h 389"/>
                <a:gd name="T8" fmla="*/ 328 w 385"/>
                <a:gd name="T9" fmla="*/ 57 h 389"/>
                <a:gd name="T10" fmla="*/ 354 w 385"/>
                <a:gd name="T11" fmla="*/ 83 h 389"/>
                <a:gd name="T12" fmla="*/ 372 w 385"/>
                <a:gd name="T13" fmla="*/ 118 h 389"/>
                <a:gd name="T14" fmla="*/ 385 w 385"/>
                <a:gd name="T15" fmla="*/ 153 h 389"/>
                <a:gd name="T16" fmla="*/ 385 w 385"/>
                <a:gd name="T17" fmla="*/ 192 h 389"/>
                <a:gd name="T18" fmla="*/ 385 w 385"/>
                <a:gd name="T19" fmla="*/ 232 h 389"/>
                <a:gd name="T20" fmla="*/ 372 w 385"/>
                <a:gd name="T21" fmla="*/ 267 h 389"/>
                <a:gd name="T22" fmla="*/ 354 w 385"/>
                <a:gd name="T23" fmla="*/ 302 h 389"/>
                <a:gd name="T24" fmla="*/ 328 w 385"/>
                <a:gd name="T25" fmla="*/ 332 h 389"/>
                <a:gd name="T26" fmla="*/ 302 w 385"/>
                <a:gd name="T27" fmla="*/ 354 h 389"/>
                <a:gd name="T28" fmla="*/ 267 w 385"/>
                <a:gd name="T29" fmla="*/ 372 h 389"/>
                <a:gd name="T30" fmla="*/ 232 w 385"/>
                <a:gd name="T31" fmla="*/ 385 h 389"/>
                <a:gd name="T32" fmla="*/ 192 w 385"/>
                <a:gd name="T33" fmla="*/ 389 h 389"/>
                <a:gd name="T34" fmla="*/ 153 w 385"/>
                <a:gd name="T35" fmla="*/ 385 h 389"/>
                <a:gd name="T36" fmla="*/ 118 w 385"/>
                <a:gd name="T37" fmla="*/ 372 h 389"/>
                <a:gd name="T38" fmla="*/ 83 w 385"/>
                <a:gd name="T39" fmla="*/ 354 h 389"/>
                <a:gd name="T40" fmla="*/ 57 w 385"/>
                <a:gd name="T41" fmla="*/ 332 h 389"/>
                <a:gd name="T42" fmla="*/ 31 w 385"/>
                <a:gd name="T43" fmla="*/ 302 h 389"/>
                <a:gd name="T44" fmla="*/ 13 w 385"/>
                <a:gd name="T45" fmla="*/ 267 h 389"/>
                <a:gd name="T46" fmla="*/ 4 w 385"/>
                <a:gd name="T47" fmla="*/ 232 h 389"/>
                <a:gd name="T48" fmla="*/ 0 w 385"/>
                <a:gd name="T49" fmla="*/ 192 h 389"/>
                <a:gd name="T50" fmla="*/ 4 w 385"/>
                <a:gd name="T51" fmla="*/ 153 h 389"/>
                <a:gd name="T52" fmla="*/ 13 w 385"/>
                <a:gd name="T53" fmla="*/ 118 h 389"/>
                <a:gd name="T54" fmla="*/ 31 w 385"/>
                <a:gd name="T55" fmla="*/ 83 h 389"/>
                <a:gd name="T56" fmla="*/ 57 w 385"/>
                <a:gd name="T57" fmla="*/ 57 h 389"/>
                <a:gd name="T58" fmla="*/ 83 w 385"/>
                <a:gd name="T59" fmla="*/ 30 h 389"/>
                <a:gd name="T60" fmla="*/ 118 w 385"/>
                <a:gd name="T61" fmla="*/ 13 h 389"/>
                <a:gd name="T62" fmla="*/ 153 w 385"/>
                <a:gd name="T63" fmla="*/ 4 h 389"/>
                <a:gd name="T64" fmla="*/ 192 w 385"/>
                <a:gd name="T65" fmla="*/ 0 h 3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85"/>
                <a:gd name="T100" fmla="*/ 0 h 389"/>
                <a:gd name="T101" fmla="*/ 385 w 385"/>
                <a:gd name="T102" fmla="*/ 389 h 3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85" h="389">
                  <a:moveTo>
                    <a:pt x="192" y="0"/>
                  </a:moveTo>
                  <a:lnTo>
                    <a:pt x="232" y="4"/>
                  </a:lnTo>
                  <a:lnTo>
                    <a:pt x="267" y="13"/>
                  </a:lnTo>
                  <a:lnTo>
                    <a:pt x="302" y="30"/>
                  </a:lnTo>
                  <a:lnTo>
                    <a:pt x="328" y="57"/>
                  </a:lnTo>
                  <a:lnTo>
                    <a:pt x="354" y="83"/>
                  </a:lnTo>
                  <a:lnTo>
                    <a:pt x="372" y="118"/>
                  </a:lnTo>
                  <a:lnTo>
                    <a:pt x="385" y="153"/>
                  </a:lnTo>
                  <a:lnTo>
                    <a:pt x="385" y="192"/>
                  </a:lnTo>
                  <a:lnTo>
                    <a:pt x="385" y="232"/>
                  </a:lnTo>
                  <a:lnTo>
                    <a:pt x="372" y="267"/>
                  </a:lnTo>
                  <a:lnTo>
                    <a:pt x="354" y="302"/>
                  </a:lnTo>
                  <a:lnTo>
                    <a:pt x="328" y="332"/>
                  </a:lnTo>
                  <a:lnTo>
                    <a:pt x="302" y="354"/>
                  </a:lnTo>
                  <a:lnTo>
                    <a:pt x="267" y="372"/>
                  </a:lnTo>
                  <a:lnTo>
                    <a:pt x="232" y="385"/>
                  </a:lnTo>
                  <a:lnTo>
                    <a:pt x="192" y="389"/>
                  </a:lnTo>
                  <a:lnTo>
                    <a:pt x="153" y="385"/>
                  </a:lnTo>
                  <a:lnTo>
                    <a:pt x="118" y="372"/>
                  </a:lnTo>
                  <a:lnTo>
                    <a:pt x="83" y="354"/>
                  </a:lnTo>
                  <a:lnTo>
                    <a:pt x="57" y="332"/>
                  </a:lnTo>
                  <a:lnTo>
                    <a:pt x="31" y="302"/>
                  </a:lnTo>
                  <a:lnTo>
                    <a:pt x="13" y="267"/>
                  </a:lnTo>
                  <a:lnTo>
                    <a:pt x="4" y="232"/>
                  </a:lnTo>
                  <a:lnTo>
                    <a:pt x="0" y="192"/>
                  </a:lnTo>
                  <a:lnTo>
                    <a:pt x="4" y="153"/>
                  </a:lnTo>
                  <a:lnTo>
                    <a:pt x="13" y="118"/>
                  </a:lnTo>
                  <a:lnTo>
                    <a:pt x="31" y="83"/>
                  </a:lnTo>
                  <a:lnTo>
                    <a:pt x="57" y="57"/>
                  </a:lnTo>
                  <a:lnTo>
                    <a:pt x="83" y="30"/>
                  </a:lnTo>
                  <a:lnTo>
                    <a:pt x="118" y="13"/>
                  </a:lnTo>
                  <a:lnTo>
                    <a:pt x="153" y="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ECC5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050" dirty="0"/>
            </a:p>
          </p:txBody>
        </p:sp>
        <p:sp>
          <p:nvSpPr>
            <p:cNvPr id="28" name="Freeform 77"/>
            <p:cNvSpPr>
              <a:spLocks/>
            </p:cNvSpPr>
            <p:nvPr/>
          </p:nvSpPr>
          <p:spPr bwMode="auto">
            <a:xfrm>
              <a:off x="2899118" y="3762965"/>
              <a:ext cx="95999" cy="88720"/>
            </a:xfrm>
            <a:custGeom>
              <a:avLst/>
              <a:gdLst>
                <a:gd name="T0" fmla="*/ 193 w 390"/>
                <a:gd name="T1" fmla="*/ 0 h 390"/>
                <a:gd name="T2" fmla="*/ 232 w 390"/>
                <a:gd name="T3" fmla="*/ 5 h 390"/>
                <a:gd name="T4" fmla="*/ 272 w 390"/>
                <a:gd name="T5" fmla="*/ 18 h 390"/>
                <a:gd name="T6" fmla="*/ 302 w 390"/>
                <a:gd name="T7" fmla="*/ 35 h 390"/>
                <a:gd name="T8" fmla="*/ 333 w 390"/>
                <a:gd name="T9" fmla="*/ 57 h 390"/>
                <a:gd name="T10" fmla="*/ 355 w 390"/>
                <a:gd name="T11" fmla="*/ 88 h 390"/>
                <a:gd name="T12" fmla="*/ 372 w 390"/>
                <a:gd name="T13" fmla="*/ 118 h 390"/>
                <a:gd name="T14" fmla="*/ 385 w 390"/>
                <a:gd name="T15" fmla="*/ 153 h 390"/>
                <a:gd name="T16" fmla="*/ 390 w 390"/>
                <a:gd name="T17" fmla="*/ 193 h 390"/>
                <a:gd name="T18" fmla="*/ 385 w 390"/>
                <a:gd name="T19" fmla="*/ 232 h 390"/>
                <a:gd name="T20" fmla="*/ 372 w 390"/>
                <a:gd name="T21" fmla="*/ 272 h 390"/>
                <a:gd name="T22" fmla="*/ 355 w 390"/>
                <a:gd name="T23" fmla="*/ 302 h 390"/>
                <a:gd name="T24" fmla="*/ 333 w 390"/>
                <a:gd name="T25" fmla="*/ 333 h 390"/>
                <a:gd name="T26" fmla="*/ 302 w 390"/>
                <a:gd name="T27" fmla="*/ 355 h 390"/>
                <a:gd name="T28" fmla="*/ 272 w 390"/>
                <a:gd name="T29" fmla="*/ 372 h 390"/>
                <a:gd name="T30" fmla="*/ 232 w 390"/>
                <a:gd name="T31" fmla="*/ 385 h 390"/>
                <a:gd name="T32" fmla="*/ 193 w 390"/>
                <a:gd name="T33" fmla="*/ 390 h 390"/>
                <a:gd name="T34" fmla="*/ 158 w 390"/>
                <a:gd name="T35" fmla="*/ 385 h 390"/>
                <a:gd name="T36" fmla="*/ 119 w 390"/>
                <a:gd name="T37" fmla="*/ 372 h 390"/>
                <a:gd name="T38" fmla="*/ 88 w 390"/>
                <a:gd name="T39" fmla="*/ 355 h 390"/>
                <a:gd name="T40" fmla="*/ 57 w 390"/>
                <a:gd name="T41" fmla="*/ 333 h 390"/>
                <a:gd name="T42" fmla="*/ 35 w 390"/>
                <a:gd name="T43" fmla="*/ 302 h 390"/>
                <a:gd name="T44" fmla="*/ 18 w 390"/>
                <a:gd name="T45" fmla="*/ 272 h 390"/>
                <a:gd name="T46" fmla="*/ 5 w 390"/>
                <a:gd name="T47" fmla="*/ 232 h 390"/>
                <a:gd name="T48" fmla="*/ 0 w 390"/>
                <a:gd name="T49" fmla="*/ 193 h 390"/>
                <a:gd name="T50" fmla="*/ 5 w 390"/>
                <a:gd name="T51" fmla="*/ 153 h 390"/>
                <a:gd name="T52" fmla="*/ 18 w 390"/>
                <a:gd name="T53" fmla="*/ 118 h 390"/>
                <a:gd name="T54" fmla="*/ 35 w 390"/>
                <a:gd name="T55" fmla="*/ 88 h 390"/>
                <a:gd name="T56" fmla="*/ 57 w 390"/>
                <a:gd name="T57" fmla="*/ 57 h 390"/>
                <a:gd name="T58" fmla="*/ 88 w 390"/>
                <a:gd name="T59" fmla="*/ 35 h 390"/>
                <a:gd name="T60" fmla="*/ 119 w 390"/>
                <a:gd name="T61" fmla="*/ 18 h 390"/>
                <a:gd name="T62" fmla="*/ 158 w 390"/>
                <a:gd name="T63" fmla="*/ 5 h 390"/>
                <a:gd name="T64" fmla="*/ 193 w 390"/>
                <a:gd name="T65" fmla="*/ 0 h 39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90"/>
                <a:gd name="T100" fmla="*/ 0 h 390"/>
                <a:gd name="T101" fmla="*/ 390 w 390"/>
                <a:gd name="T102" fmla="*/ 390 h 39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90" h="390">
                  <a:moveTo>
                    <a:pt x="193" y="0"/>
                  </a:moveTo>
                  <a:lnTo>
                    <a:pt x="232" y="5"/>
                  </a:lnTo>
                  <a:lnTo>
                    <a:pt x="272" y="18"/>
                  </a:lnTo>
                  <a:lnTo>
                    <a:pt x="302" y="35"/>
                  </a:lnTo>
                  <a:lnTo>
                    <a:pt x="333" y="57"/>
                  </a:lnTo>
                  <a:lnTo>
                    <a:pt x="355" y="88"/>
                  </a:lnTo>
                  <a:lnTo>
                    <a:pt x="372" y="118"/>
                  </a:lnTo>
                  <a:lnTo>
                    <a:pt x="385" y="153"/>
                  </a:lnTo>
                  <a:lnTo>
                    <a:pt x="390" y="193"/>
                  </a:lnTo>
                  <a:lnTo>
                    <a:pt x="385" y="232"/>
                  </a:lnTo>
                  <a:lnTo>
                    <a:pt x="372" y="272"/>
                  </a:lnTo>
                  <a:lnTo>
                    <a:pt x="355" y="302"/>
                  </a:lnTo>
                  <a:lnTo>
                    <a:pt x="333" y="333"/>
                  </a:lnTo>
                  <a:lnTo>
                    <a:pt x="302" y="355"/>
                  </a:lnTo>
                  <a:lnTo>
                    <a:pt x="272" y="372"/>
                  </a:lnTo>
                  <a:lnTo>
                    <a:pt x="232" y="385"/>
                  </a:lnTo>
                  <a:lnTo>
                    <a:pt x="193" y="390"/>
                  </a:lnTo>
                  <a:lnTo>
                    <a:pt x="158" y="385"/>
                  </a:lnTo>
                  <a:lnTo>
                    <a:pt x="119" y="372"/>
                  </a:lnTo>
                  <a:lnTo>
                    <a:pt x="88" y="355"/>
                  </a:lnTo>
                  <a:lnTo>
                    <a:pt x="57" y="333"/>
                  </a:lnTo>
                  <a:lnTo>
                    <a:pt x="35" y="302"/>
                  </a:lnTo>
                  <a:lnTo>
                    <a:pt x="18" y="272"/>
                  </a:lnTo>
                  <a:lnTo>
                    <a:pt x="5" y="232"/>
                  </a:lnTo>
                  <a:lnTo>
                    <a:pt x="0" y="193"/>
                  </a:lnTo>
                  <a:lnTo>
                    <a:pt x="5" y="153"/>
                  </a:lnTo>
                  <a:lnTo>
                    <a:pt x="18" y="118"/>
                  </a:lnTo>
                  <a:lnTo>
                    <a:pt x="35" y="88"/>
                  </a:lnTo>
                  <a:lnTo>
                    <a:pt x="57" y="57"/>
                  </a:lnTo>
                  <a:lnTo>
                    <a:pt x="88" y="35"/>
                  </a:lnTo>
                  <a:lnTo>
                    <a:pt x="119" y="18"/>
                  </a:lnTo>
                  <a:lnTo>
                    <a:pt x="158" y="5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ECC5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050" dirty="0"/>
            </a:p>
          </p:txBody>
        </p:sp>
        <p:sp>
          <p:nvSpPr>
            <p:cNvPr id="29" name="Freeform 78"/>
            <p:cNvSpPr>
              <a:spLocks/>
            </p:cNvSpPr>
            <p:nvPr/>
          </p:nvSpPr>
          <p:spPr bwMode="auto">
            <a:xfrm>
              <a:off x="2501584" y="3928349"/>
              <a:ext cx="476794" cy="440643"/>
            </a:xfrm>
            <a:custGeom>
              <a:avLst/>
              <a:gdLst>
                <a:gd name="T0" fmla="*/ 1067 w 1937"/>
                <a:gd name="T1" fmla="*/ 4 h 1937"/>
                <a:gd name="T2" fmla="*/ 1211 w 1937"/>
                <a:gd name="T3" fmla="*/ 30 h 1937"/>
                <a:gd name="T4" fmla="*/ 1347 w 1937"/>
                <a:gd name="T5" fmla="*/ 74 h 1937"/>
                <a:gd name="T6" fmla="*/ 1474 w 1937"/>
                <a:gd name="T7" fmla="*/ 139 h 1937"/>
                <a:gd name="T8" fmla="*/ 1587 w 1937"/>
                <a:gd name="T9" fmla="*/ 218 h 1937"/>
                <a:gd name="T10" fmla="*/ 1688 w 1937"/>
                <a:gd name="T11" fmla="*/ 314 h 1937"/>
                <a:gd name="T12" fmla="*/ 1775 w 1937"/>
                <a:gd name="T13" fmla="*/ 428 h 1937"/>
                <a:gd name="T14" fmla="*/ 1845 w 1937"/>
                <a:gd name="T15" fmla="*/ 546 h 1937"/>
                <a:gd name="T16" fmla="*/ 1894 w 1937"/>
                <a:gd name="T17" fmla="*/ 682 h 1937"/>
                <a:gd name="T18" fmla="*/ 1929 w 1937"/>
                <a:gd name="T19" fmla="*/ 822 h 1937"/>
                <a:gd name="T20" fmla="*/ 1937 w 1937"/>
                <a:gd name="T21" fmla="*/ 966 h 1937"/>
                <a:gd name="T22" fmla="*/ 1929 w 1937"/>
                <a:gd name="T23" fmla="*/ 1115 h 1937"/>
                <a:gd name="T24" fmla="*/ 1894 w 1937"/>
                <a:gd name="T25" fmla="*/ 1255 h 1937"/>
                <a:gd name="T26" fmla="*/ 1845 w 1937"/>
                <a:gd name="T27" fmla="*/ 1386 h 1937"/>
                <a:gd name="T28" fmla="*/ 1775 w 1937"/>
                <a:gd name="T29" fmla="*/ 1509 h 1937"/>
                <a:gd name="T30" fmla="*/ 1688 w 1937"/>
                <a:gd name="T31" fmla="*/ 1618 h 1937"/>
                <a:gd name="T32" fmla="*/ 1587 w 1937"/>
                <a:gd name="T33" fmla="*/ 1714 h 1937"/>
                <a:gd name="T34" fmla="*/ 1474 w 1937"/>
                <a:gd name="T35" fmla="*/ 1797 h 1937"/>
                <a:gd name="T36" fmla="*/ 1347 w 1937"/>
                <a:gd name="T37" fmla="*/ 1859 h 1937"/>
                <a:gd name="T38" fmla="*/ 1211 w 1937"/>
                <a:gd name="T39" fmla="*/ 1907 h 1937"/>
                <a:gd name="T40" fmla="*/ 1067 w 1937"/>
                <a:gd name="T41" fmla="*/ 1933 h 1937"/>
                <a:gd name="T42" fmla="*/ 918 w 1937"/>
                <a:gd name="T43" fmla="*/ 1937 h 1937"/>
                <a:gd name="T44" fmla="*/ 774 w 1937"/>
                <a:gd name="T45" fmla="*/ 1916 h 1937"/>
                <a:gd name="T46" fmla="*/ 638 w 1937"/>
                <a:gd name="T47" fmla="*/ 1876 h 1937"/>
                <a:gd name="T48" fmla="*/ 507 w 1937"/>
                <a:gd name="T49" fmla="*/ 1819 h 1937"/>
                <a:gd name="T50" fmla="*/ 389 w 1937"/>
                <a:gd name="T51" fmla="*/ 1745 h 1937"/>
                <a:gd name="T52" fmla="*/ 284 w 1937"/>
                <a:gd name="T53" fmla="*/ 1653 h 1937"/>
                <a:gd name="T54" fmla="*/ 192 w 1937"/>
                <a:gd name="T55" fmla="*/ 1548 h 1937"/>
                <a:gd name="T56" fmla="*/ 118 w 1937"/>
                <a:gd name="T57" fmla="*/ 1430 h 1937"/>
                <a:gd name="T58" fmla="*/ 61 w 1937"/>
                <a:gd name="T59" fmla="*/ 1299 h 1937"/>
                <a:gd name="T60" fmla="*/ 22 w 1937"/>
                <a:gd name="T61" fmla="*/ 1163 h 1937"/>
                <a:gd name="T62" fmla="*/ 0 w 1937"/>
                <a:gd name="T63" fmla="*/ 1019 h 1937"/>
                <a:gd name="T64" fmla="*/ 4 w 1937"/>
                <a:gd name="T65" fmla="*/ 870 h 1937"/>
                <a:gd name="T66" fmla="*/ 30 w 1937"/>
                <a:gd name="T67" fmla="*/ 726 h 1937"/>
                <a:gd name="T68" fmla="*/ 78 w 1937"/>
                <a:gd name="T69" fmla="*/ 590 h 1937"/>
                <a:gd name="T70" fmla="*/ 140 w 1937"/>
                <a:gd name="T71" fmla="*/ 468 h 1937"/>
                <a:gd name="T72" fmla="*/ 223 w 1937"/>
                <a:gd name="T73" fmla="*/ 349 h 1937"/>
                <a:gd name="T74" fmla="*/ 319 w 1937"/>
                <a:gd name="T75" fmla="*/ 249 h 1937"/>
                <a:gd name="T76" fmla="*/ 428 w 1937"/>
                <a:gd name="T77" fmla="*/ 166 h 1937"/>
                <a:gd name="T78" fmla="*/ 551 w 1937"/>
                <a:gd name="T79" fmla="*/ 96 h 1937"/>
                <a:gd name="T80" fmla="*/ 682 w 1937"/>
                <a:gd name="T81" fmla="*/ 43 h 1937"/>
                <a:gd name="T82" fmla="*/ 822 w 1937"/>
                <a:gd name="T83" fmla="*/ 8 h 1937"/>
                <a:gd name="T84" fmla="*/ 971 w 1937"/>
                <a:gd name="T85" fmla="*/ 0 h 193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37"/>
                <a:gd name="T130" fmla="*/ 0 h 1937"/>
                <a:gd name="T131" fmla="*/ 1937 w 1937"/>
                <a:gd name="T132" fmla="*/ 1937 h 193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37" h="1937">
                  <a:moveTo>
                    <a:pt x="971" y="0"/>
                  </a:moveTo>
                  <a:lnTo>
                    <a:pt x="1019" y="0"/>
                  </a:lnTo>
                  <a:lnTo>
                    <a:pt x="1067" y="4"/>
                  </a:lnTo>
                  <a:lnTo>
                    <a:pt x="1119" y="8"/>
                  </a:lnTo>
                  <a:lnTo>
                    <a:pt x="1163" y="17"/>
                  </a:lnTo>
                  <a:lnTo>
                    <a:pt x="1211" y="30"/>
                  </a:lnTo>
                  <a:lnTo>
                    <a:pt x="1259" y="43"/>
                  </a:lnTo>
                  <a:lnTo>
                    <a:pt x="1303" y="56"/>
                  </a:lnTo>
                  <a:lnTo>
                    <a:pt x="1347" y="74"/>
                  </a:lnTo>
                  <a:lnTo>
                    <a:pt x="1391" y="96"/>
                  </a:lnTo>
                  <a:lnTo>
                    <a:pt x="1430" y="118"/>
                  </a:lnTo>
                  <a:lnTo>
                    <a:pt x="1474" y="139"/>
                  </a:lnTo>
                  <a:lnTo>
                    <a:pt x="1513" y="166"/>
                  </a:lnTo>
                  <a:lnTo>
                    <a:pt x="1548" y="192"/>
                  </a:lnTo>
                  <a:lnTo>
                    <a:pt x="1587" y="218"/>
                  </a:lnTo>
                  <a:lnTo>
                    <a:pt x="1622" y="249"/>
                  </a:lnTo>
                  <a:lnTo>
                    <a:pt x="1653" y="284"/>
                  </a:lnTo>
                  <a:lnTo>
                    <a:pt x="1688" y="314"/>
                  </a:lnTo>
                  <a:lnTo>
                    <a:pt x="1719" y="349"/>
                  </a:lnTo>
                  <a:lnTo>
                    <a:pt x="1745" y="389"/>
                  </a:lnTo>
                  <a:lnTo>
                    <a:pt x="1775" y="428"/>
                  </a:lnTo>
                  <a:lnTo>
                    <a:pt x="1797" y="468"/>
                  </a:lnTo>
                  <a:lnTo>
                    <a:pt x="1824" y="507"/>
                  </a:lnTo>
                  <a:lnTo>
                    <a:pt x="1845" y="546"/>
                  </a:lnTo>
                  <a:lnTo>
                    <a:pt x="1863" y="590"/>
                  </a:lnTo>
                  <a:lnTo>
                    <a:pt x="1880" y="634"/>
                  </a:lnTo>
                  <a:lnTo>
                    <a:pt x="1894" y="682"/>
                  </a:lnTo>
                  <a:lnTo>
                    <a:pt x="1907" y="726"/>
                  </a:lnTo>
                  <a:lnTo>
                    <a:pt x="1920" y="774"/>
                  </a:lnTo>
                  <a:lnTo>
                    <a:pt x="1929" y="822"/>
                  </a:lnTo>
                  <a:lnTo>
                    <a:pt x="1933" y="870"/>
                  </a:lnTo>
                  <a:lnTo>
                    <a:pt x="1937" y="918"/>
                  </a:lnTo>
                  <a:lnTo>
                    <a:pt x="1937" y="966"/>
                  </a:lnTo>
                  <a:lnTo>
                    <a:pt x="1937" y="1019"/>
                  </a:lnTo>
                  <a:lnTo>
                    <a:pt x="1933" y="1067"/>
                  </a:lnTo>
                  <a:lnTo>
                    <a:pt x="1929" y="1115"/>
                  </a:lnTo>
                  <a:lnTo>
                    <a:pt x="1920" y="1163"/>
                  </a:lnTo>
                  <a:lnTo>
                    <a:pt x="1907" y="1211"/>
                  </a:lnTo>
                  <a:lnTo>
                    <a:pt x="1894" y="1255"/>
                  </a:lnTo>
                  <a:lnTo>
                    <a:pt x="1880" y="1299"/>
                  </a:lnTo>
                  <a:lnTo>
                    <a:pt x="1863" y="1342"/>
                  </a:lnTo>
                  <a:lnTo>
                    <a:pt x="1845" y="1386"/>
                  </a:lnTo>
                  <a:lnTo>
                    <a:pt x="1824" y="1430"/>
                  </a:lnTo>
                  <a:lnTo>
                    <a:pt x="1797" y="1469"/>
                  </a:lnTo>
                  <a:lnTo>
                    <a:pt x="1775" y="1509"/>
                  </a:lnTo>
                  <a:lnTo>
                    <a:pt x="1745" y="1548"/>
                  </a:lnTo>
                  <a:lnTo>
                    <a:pt x="1719" y="1583"/>
                  </a:lnTo>
                  <a:lnTo>
                    <a:pt x="1688" y="1618"/>
                  </a:lnTo>
                  <a:lnTo>
                    <a:pt x="1653" y="1653"/>
                  </a:lnTo>
                  <a:lnTo>
                    <a:pt x="1622" y="1684"/>
                  </a:lnTo>
                  <a:lnTo>
                    <a:pt x="1587" y="1714"/>
                  </a:lnTo>
                  <a:lnTo>
                    <a:pt x="1548" y="1745"/>
                  </a:lnTo>
                  <a:lnTo>
                    <a:pt x="1513" y="1771"/>
                  </a:lnTo>
                  <a:lnTo>
                    <a:pt x="1474" y="1797"/>
                  </a:lnTo>
                  <a:lnTo>
                    <a:pt x="1430" y="1819"/>
                  </a:lnTo>
                  <a:lnTo>
                    <a:pt x="1391" y="1841"/>
                  </a:lnTo>
                  <a:lnTo>
                    <a:pt x="1347" y="1859"/>
                  </a:lnTo>
                  <a:lnTo>
                    <a:pt x="1303" y="1876"/>
                  </a:lnTo>
                  <a:lnTo>
                    <a:pt x="1259" y="1894"/>
                  </a:lnTo>
                  <a:lnTo>
                    <a:pt x="1211" y="1907"/>
                  </a:lnTo>
                  <a:lnTo>
                    <a:pt x="1163" y="1916"/>
                  </a:lnTo>
                  <a:lnTo>
                    <a:pt x="1119" y="1924"/>
                  </a:lnTo>
                  <a:lnTo>
                    <a:pt x="1067" y="1933"/>
                  </a:lnTo>
                  <a:lnTo>
                    <a:pt x="1019" y="1937"/>
                  </a:lnTo>
                  <a:lnTo>
                    <a:pt x="971" y="1937"/>
                  </a:lnTo>
                  <a:lnTo>
                    <a:pt x="918" y="1937"/>
                  </a:lnTo>
                  <a:lnTo>
                    <a:pt x="870" y="1933"/>
                  </a:lnTo>
                  <a:lnTo>
                    <a:pt x="822" y="1924"/>
                  </a:lnTo>
                  <a:lnTo>
                    <a:pt x="774" y="1916"/>
                  </a:lnTo>
                  <a:lnTo>
                    <a:pt x="730" y="1907"/>
                  </a:lnTo>
                  <a:lnTo>
                    <a:pt x="682" y="1894"/>
                  </a:lnTo>
                  <a:lnTo>
                    <a:pt x="638" y="1876"/>
                  </a:lnTo>
                  <a:lnTo>
                    <a:pt x="594" y="1859"/>
                  </a:lnTo>
                  <a:lnTo>
                    <a:pt x="551" y="1841"/>
                  </a:lnTo>
                  <a:lnTo>
                    <a:pt x="507" y="1819"/>
                  </a:lnTo>
                  <a:lnTo>
                    <a:pt x="468" y="1797"/>
                  </a:lnTo>
                  <a:lnTo>
                    <a:pt x="428" y="1771"/>
                  </a:lnTo>
                  <a:lnTo>
                    <a:pt x="389" y="1745"/>
                  </a:lnTo>
                  <a:lnTo>
                    <a:pt x="354" y="1714"/>
                  </a:lnTo>
                  <a:lnTo>
                    <a:pt x="319" y="1684"/>
                  </a:lnTo>
                  <a:lnTo>
                    <a:pt x="284" y="1653"/>
                  </a:lnTo>
                  <a:lnTo>
                    <a:pt x="253" y="1618"/>
                  </a:lnTo>
                  <a:lnTo>
                    <a:pt x="223" y="1583"/>
                  </a:lnTo>
                  <a:lnTo>
                    <a:pt x="192" y="1548"/>
                  </a:lnTo>
                  <a:lnTo>
                    <a:pt x="166" y="1509"/>
                  </a:lnTo>
                  <a:lnTo>
                    <a:pt x="140" y="1469"/>
                  </a:lnTo>
                  <a:lnTo>
                    <a:pt x="118" y="1430"/>
                  </a:lnTo>
                  <a:lnTo>
                    <a:pt x="96" y="1386"/>
                  </a:lnTo>
                  <a:lnTo>
                    <a:pt x="78" y="1342"/>
                  </a:lnTo>
                  <a:lnTo>
                    <a:pt x="61" y="1299"/>
                  </a:lnTo>
                  <a:lnTo>
                    <a:pt x="43" y="1255"/>
                  </a:lnTo>
                  <a:lnTo>
                    <a:pt x="30" y="1211"/>
                  </a:lnTo>
                  <a:lnTo>
                    <a:pt x="22" y="1163"/>
                  </a:lnTo>
                  <a:lnTo>
                    <a:pt x="13" y="1115"/>
                  </a:lnTo>
                  <a:lnTo>
                    <a:pt x="4" y="1067"/>
                  </a:lnTo>
                  <a:lnTo>
                    <a:pt x="0" y="1019"/>
                  </a:lnTo>
                  <a:lnTo>
                    <a:pt x="0" y="966"/>
                  </a:lnTo>
                  <a:lnTo>
                    <a:pt x="0" y="918"/>
                  </a:lnTo>
                  <a:lnTo>
                    <a:pt x="4" y="870"/>
                  </a:lnTo>
                  <a:lnTo>
                    <a:pt x="13" y="822"/>
                  </a:lnTo>
                  <a:lnTo>
                    <a:pt x="22" y="774"/>
                  </a:lnTo>
                  <a:lnTo>
                    <a:pt x="30" y="726"/>
                  </a:lnTo>
                  <a:lnTo>
                    <a:pt x="43" y="682"/>
                  </a:lnTo>
                  <a:lnTo>
                    <a:pt x="61" y="634"/>
                  </a:lnTo>
                  <a:lnTo>
                    <a:pt x="78" y="590"/>
                  </a:lnTo>
                  <a:lnTo>
                    <a:pt x="96" y="546"/>
                  </a:lnTo>
                  <a:lnTo>
                    <a:pt x="118" y="507"/>
                  </a:lnTo>
                  <a:lnTo>
                    <a:pt x="140" y="468"/>
                  </a:lnTo>
                  <a:lnTo>
                    <a:pt x="166" y="428"/>
                  </a:lnTo>
                  <a:lnTo>
                    <a:pt x="192" y="389"/>
                  </a:lnTo>
                  <a:lnTo>
                    <a:pt x="223" y="349"/>
                  </a:lnTo>
                  <a:lnTo>
                    <a:pt x="253" y="314"/>
                  </a:lnTo>
                  <a:lnTo>
                    <a:pt x="284" y="284"/>
                  </a:lnTo>
                  <a:lnTo>
                    <a:pt x="319" y="249"/>
                  </a:lnTo>
                  <a:lnTo>
                    <a:pt x="354" y="218"/>
                  </a:lnTo>
                  <a:lnTo>
                    <a:pt x="389" y="192"/>
                  </a:lnTo>
                  <a:lnTo>
                    <a:pt x="428" y="166"/>
                  </a:lnTo>
                  <a:lnTo>
                    <a:pt x="468" y="139"/>
                  </a:lnTo>
                  <a:lnTo>
                    <a:pt x="507" y="118"/>
                  </a:lnTo>
                  <a:lnTo>
                    <a:pt x="551" y="96"/>
                  </a:lnTo>
                  <a:lnTo>
                    <a:pt x="594" y="74"/>
                  </a:lnTo>
                  <a:lnTo>
                    <a:pt x="638" y="56"/>
                  </a:lnTo>
                  <a:lnTo>
                    <a:pt x="682" y="43"/>
                  </a:lnTo>
                  <a:lnTo>
                    <a:pt x="730" y="30"/>
                  </a:lnTo>
                  <a:lnTo>
                    <a:pt x="774" y="17"/>
                  </a:lnTo>
                  <a:lnTo>
                    <a:pt x="822" y="8"/>
                  </a:lnTo>
                  <a:lnTo>
                    <a:pt x="870" y="4"/>
                  </a:lnTo>
                  <a:lnTo>
                    <a:pt x="918" y="0"/>
                  </a:lnTo>
                  <a:lnTo>
                    <a:pt x="9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050" dirty="0"/>
            </a:p>
          </p:txBody>
        </p:sp>
        <p:sp>
          <p:nvSpPr>
            <p:cNvPr id="30" name="Freeform 79"/>
            <p:cNvSpPr>
              <a:spLocks noEditPoints="1"/>
            </p:cNvSpPr>
            <p:nvPr/>
          </p:nvSpPr>
          <p:spPr bwMode="auto">
            <a:xfrm>
              <a:off x="2496661" y="3928349"/>
              <a:ext cx="476794" cy="440643"/>
            </a:xfrm>
            <a:custGeom>
              <a:avLst/>
              <a:gdLst>
                <a:gd name="T0" fmla="*/ 1163 w 1937"/>
                <a:gd name="T1" fmla="*/ 17 h 1937"/>
                <a:gd name="T2" fmla="*/ 1391 w 1937"/>
                <a:gd name="T3" fmla="*/ 96 h 1937"/>
                <a:gd name="T4" fmla="*/ 1587 w 1937"/>
                <a:gd name="T5" fmla="*/ 218 h 1937"/>
                <a:gd name="T6" fmla="*/ 1745 w 1937"/>
                <a:gd name="T7" fmla="*/ 389 h 1937"/>
                <a:gd name="T8" fmla="*/ 1863 w 1937"/>
                <a:gd name="T9" fmla="*/ 590 h 1937"/>
                <a:gd name="T10" fmla="*/ 1929 w 1937"/>
                <a:gd name="T11" fmla="*/ 822 h 1937"/>
                <a:gd name="T12" fmla="*/ 1933 w 1937"/>
                <a:gd name="T13" fmla="*/ 1067 h 1937"/>
                <a:gd name="T14" fmla="*/ 1880 w 1937"/>
                <a:gd name="T15" fmla="*/ 1299 h 1937"/>
                <a:gd name="T16" fmla="*/ 1775 w 1937"/>
                <a:gd name="T17" fmla="*/ 1509 h 1937"/>
                <a:gd name="T18" fmla="*/ 1622 w 1937"/>
                <a:gd name="T19" fmla="*/ 1684 h 1937"/>
                <a:gd name="T20" fmla="*/ 1430 w 1937"/>
                <a:gd name="T21" fmla="*/ 1819 h 1937"/>
                <a:gd name="T22" fmla="*/ 1211 w 1937"/>
                <a:gd name="T23" fmla="*/ 1907 h 1937"/>
                <a:gd name="T24" fmla="*/ 971 w 1937"/>
                <a:gd name="T25" fmla="*/ 1937 h 1937"/>
                <a:gd name="T26" fmla="*/ 730 w 1937"/>
                <a:gd name="T27" fmla="*/ 1907 h 1937"/>
                <a:gd name="T28" fmla="*/ 507 w 1937"/>
                <a:gd name="T29" fmla="*/ 1819 h 1937"/>
                <a:gd name="T30" fmla="*/ 319 w 1937"/>
                <a:gd name="T31" fmla="*/ 1684 h 1937"/>
                <a:gd name="T32" fmla="*/ 166 w 1937"/>
                <a:gd name="T33" fmla="*/ 1509 h 1937"/>
                <a:gd name="T34" fmla="*/ 61 w 1937"/>
                <a:gd name="T35" fmla="*/ 1299 h 1937"/>
                <a:gd name="T36" fmla="*/ 4 w 1937"/>
                <a:gd name="T37" fmla="*/ 1067 h 1937"/>
                <a:gd name="T38" fmla="*/ 13 w 1937"/>
                <a:gd name="T39" fmla="*/ 822 h 1937"/>
                <a:gd name="T40" fmla="*/ 78 w 1937"/>
                <a:gd name="T41" fmla="*/ 590 h 1937"/>
                <a:gd name="T42" fmla="*/ 192 w 1937"/>
                <a:gd name="T43" fmla="*/ 389 h 1937"/>
                <a:gd name="T44" fmla="*/ 354 w 1937"/>
                <a:gd name="T45" fmla="*/ 218 h 1937"/>
                <a:gd name="T46" fmla="*/ 551 w 1937"/>
                <a:gd name="T47" fmla="*/ 96 h 1937"/>
                <a:gd name="T48" fmla="*/ 774 w 1937"/>
                <a:gd name="T49" fmla="*/ 17 h 1937"/>
                <a:gd name="T50" fmla="*/ 966 w 1937"/>
                <a:gd name="T51" fmla="*/ 494 h 1937"/>
                <a:gd name="T52" fmla="*/ 966 w 1937"/>
                <a:gd name="T53" fmla="*/ 1119 h 1937"/>
                <a:gd name="T54" fmla="*/ 966 w 1937"/>
                <a:gd name="T55" fmla="*/ 1168 h 1937"/>
                <a:gd name="T56" fmla="*/ 555 w 1937"/>
                <a:gd name="T57" fmla="*/ 1119 h 1937"/>
                <a:gd name="T58" fmla="*/ 966 w 1937"/>
                <a:gd name="T59" fmla="*/ 1447 h 1937"/>
                <a:gd name="T60" fmla="*/ 966 w 1937"/>
                <a:gd name="T61" fmla="*/ 1640 h 1937"/>
                <a:gd name="T62" fmla="*/ 966 w 1937"/>
                <a:gd name="T63" fmla="*/ 1789 h 1937"/>
                <a:gd name="T64" fmla="*/ 966 w 1937"/>
                <a:gd name="T65" fmla="*/ 1881 h 1937"/>
                <a:gd name="T66" fmla="*/ 1062 w 1937"/>
                <a:gd name="T67" fmla="*/ 1885 h 1937"/>
                <a:gd name="T68" fmla="*/ 1286 w 1937"/>
                <a:gd name="T69" fmla="*/ 1832 h 1937"/>
                <a:gd name="T70" fmla="*/ 1482 w 1937"/>
                <a:gd name="T71" fmla="*/ 1732 h 1937"/>
                <a:gd name="T72" fmla="*/ 1653 w 1937"/>
                <a:gd name="T73" fmla="*/ 1587 h 1937"/>
                <a:gd name="T74" fmla="*/ 1780 w 1937"/>
                <a:gd name="T75" fmla="*/ 1408 h 1937"/>
                <a:gd name="T76" fmla="*/ 1863 w 1937"/>
                <a:gd name="T77" fmla="*/ 1198 h 1937"/>
                <a:gd name="T78" fmla="*/ 1889 w 1937"/>
                <a:gd name="T79" fmla="*/ 966 h 1937"/>
                <a:gd name="T80" fmla="*/ 1863 w 1937"/>
                <a:gd name="T81" fmla="*/ 739 h 1937"/>
                <a:gd name="T82" fmla="*/ 1780 w 1937"/>
                <a:gd name="T83" fmla="*/ 529 h 1937"/>
                <a:gd name="T84" fmla="*/ 1653 w 1937"/>
                <a:gd name="T85" fmla="*/ 349 h 1937"/>
                <a:gd name="T86" fmla="*/ 1482 w 1937"/>
                <a:gd name="T87" fmla="*/ 205 h 1937"/>
                <a:gd name="T88" fmla="*/ 1286 w 1937"/>
                <a:gd name="T89" fmla="*/ 105 h 1937"/>
                <a:gd name="T90" fmla="*/ 1062 w 1937"/>
                <a:gd name="T91" fmla="*/ 52 h 1937"/>
                <a:gd name="T92" fmla="*/ 966 w 1937"/>
                <a:gd name="T93" fmla="*/ 56 h 1937"/>
                <a:gd name="T94" fmla="*/ 966 w 1937"/>
                <a:gd name="T95" fmla="*/ 148 h 1937"/>
                <a:gd name="T96" fmla="*/ 966 w 1937"/>
                <a:gd name="T97" fmla="*/ 297 h 1937"/>
                <a:gd name="T98" fmla="*/ 966 w 1937"/>
                <a:gd name="T99" fmla="*/ 494 h 1937"/>
                <a:gd name="T100" fmla="*/ 966 w 1937"/>
                <a:gd name="T101" fmla="*/ 774 h 1937"/>
                <a:gd name="T102" fmla="*/ 966 w 1937"/>
                <a:gd name="T103" fmla="*/ 804 h 1937"/>
                <a:gd name="T104" fmla="*/ 966 w 1937"/>
                <a:gd name="T105" fmla="*/ 835 h 1937"/>
                <a:gd name="T106" fmla="*/ 1132 w 1937"/>
                <a:gd name="T107" fmla="*/ 861 h 193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937"/>
                <a:gd name="T163" fmla="*/ 0 h 1937"/>
                <a:gd name="T164" fmla="*/ 1937 w 1937"/>
                <a:gd name="T165" fmla="*/ 1937 h 193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937" h="1937">
                  <a:moveTo>
                    <a:pt x="971" y="0"/>
                  </a:moveTo>
                  <a:lnTo>
                    <a:pt x="1019" y="0"/>
                  </a:lnTo>
                  <a:lnTo>
                    <a:pt x="1067" y="4"/>
                  </a:lnTo>
                  <a:lnTo>
                    <a:pt x="1115" y="8"/>
                  </a:lnTo>
                  <a:lnTo>
                    <a:pt x="1163" y="17"/>
                  </a:lnTo>
                  <a:lnTo>
                    <a:pt x="1211" y="30"/>
                  </a:lnTo>
                  <a:lnTo>
                    <a:pt x="1259" y="43"/>
                  </a:lnTo>
                  <a:lnTo>
                    <a:pt x="1303" y="56"/>
                  </a:lnTo>
                  <a:lnTo>
                    <a:pt x="1347" y="74"/>
                  </a:lnTo>
                  <a:lnTo>
                    <a:pt x="1391" y="96"/>
                  </a:lnTo>
                  <a:lnTo>
                    <a:pt x="1430" y="118"/>
                  </a:lnTo>
                  <a:lnTo>
                    <a:pt x="1474" y="139"/>
                  </a:lnTo>
                  <a:lnTo>
                    <a:pt x="1513" y="166"/>
                  </a:lnTo>
                  <a:lnTo>
                    <a:pt x="1548" y="192"/>
                  </a:lnTo>
                  <a:lnTo>
                    <a:pt x="1587" y="218"/>
                  </a:lnTo>
                  <a:lnTo>
                    <a:pt x="1622" y="249"/>
                  </a:lnTo>
                  <a:lnTo>
                    <a:pt x="1653" y="284"/>
                  </a:lnTo>
                  <a:lnTo>
                    <a:pt x="1688" y="314"/>
                  </a:lnTo>
                  <a:lnTo>
                    <a:pt x="1719" y="349"/>
                  </a:lnTo>
                  <a:lnTo>
                    <a:pt x="1745" y="389"/>
                  </a:lnTo>
                  <a:lnTo>
                    <a:pt x="1775" y="428"/>
                  </a:lnTo>
                  <a:lnTo>
                    <a:pt x="1797" y="468"/>
                  </a:lnTo>
                  <a:lnTo>
                    <a:pt x="1824" y="507"/>
                  </a:lnTo>
                  <a:lnTo>
                    <a:pt x="1845" y="546"/>
                  </a:lnTo>
                  <a:lnTo>
                    <a:pt x="1863" y="590"/>
                  </a:lnTo>
                  <a:lnTo>
                    <a:pt x="1880" y="634"/>
                  </a:lnTo>
                  <a:lnTo>
                    <a:pt x="1894" y="682"/>
                  </a:lnTo>
                  <a:lnTo>
                    <a:pt x="1907" y="726"/>
                  </a:lnTo>
                  <a:lnTo>
                    <a:pt x="1920" y="774"/>
                  </a:lnTo>
                  <a:lnTo>
                    <a:pt x="1929" y="822"/>
                  </a:lnTo>
                  <a:lnTo>
                    <a:pt x="1933" y="870"/>
                  </a:lnTo>
                  <a:lnTo>
                    <a:pt x="1937" y="918"/>
                  </a:lnTo>
                  <a:lnTo>
                    <a:pt x="1937" y="966"/>
                  </a:lnTo>
                  <a:lnTo>
                    <a:pt x="1937" y="1019"/>
                  </a:lnTo>
                  <a:lnTo>
                    <a:pt x="1933" y="1067"/>
                  </a:lnTo>
                  <a:lnTo>
                    <a:pt x="1929" y="1115"/>
                  </a:lnTo>
                  <a:lnTo>
                    <a:pt x="1920" y="1163"/>
                  </a:lnTo>
                  <a:lnTo>
                    <a:pt x="1907" y="1211"/>
                  </a:lnTo>
                  <a:lnTo>
                    <a:pt x="1894" y="1255"/>
                  </a:lnTo>
                  <a:lnTo>
                    <a:pt x="1880" y="1299"/>
                  </a:lnTo>
                  <a:lnTo>
                    <a:pt x="1863" y="1342"/>
                  </a:lnTo>
                  <a:lnTo>
                    <a:pt x="1845" y="1386"/>
                  </a:lnTo>
                  <a:lnTo>
                    <a:pt x="1824" y="1430"/>
                  </a:lnTo>
                  <a:lnTo>
                    <a:pt x="1797" y="1469"/>
                  </a:lnTo>
                  <a:lnTo>
                    <a:pt x="1775" y="1509"/>
                  </a:lnTo>
                  <a:lnTo>
                    <a:pt x="1745" y="1548"/>
                  </a:lnTo>
                  <a:lnTo>
                    <a:pt x="1719" y="1583"/>
                  </a:lnTo>
                  <a:lnTo>
                    <a:pt x="1688" y="1618"/>
                  </a:lnTo>
                  <a:lnTo>
                    <a:pt x="1653" y="1653"/>
                  </a:lnTo>
                  <a:lnTo>
                    <a:pt x="1622" y="1684"/>
                  </a:lnTo>
                  <a:lnTo>
                    <a:pt x="1587" y="1714"/>
                  </a:lnTo>
                  <a:lnTo>
                    <a:pt x="1548" y="1745"/>
                  </a:lnTo>
                  <a:lnTo>
                    <a:pt x="1513" y="1771"/>
                  </a:lnTo>
                  <a:lnTo>
                    <a:pt x="1474" y="1797"/>
                  </a:lnTo>
                  <a:lnTo>
                    <a:pt x="1430" y="1819"/>
                  </a:lnTo>
                  <a:lnTo>
                    <a:pt x="1391" y="1841"/>
                  </a:lnTo>
                  <a:lnTo>
                    <a:pt x="1347" y="1859"/>
                  </a:lnTo>
                  <a:lnTo>
                    <a:pt x="1303" y="1876"/>
                  </a:lnTo>
                  <a:lnTo>
                    <a:pt x="1259" y="1894"/>
                  </a:lnTo>
                  <a:lnTo>
                    <a:pt x="1211" y="1907"/>
                  </a:lnTo>
                  <a:lnTo>
                    <a:pt x="1163" y="1916"/>
                  </a:lnTo>
                  <a:lnTo>
                    <a:pt x="1115" y="1924"/>
                  </a:lnTo>
                  <a:lnTo>
                    <a:pt x="1067" y="1933"/>
                  </a:lnTo>
                  <a:lnTo>
                    <a:pt x="1019" y="1937"/>
                  </a:lnTo>
                  <a:lnTo>
                    <a:pt x="971" y="1937"/>
                  </a:lnTo>
                  <a:lnTo>
                    <a:pt x="918" y="1937"/>
                  </a:lnTo>
                  <a:lnTo>
                    <a:pt x="870" y="1933"/>
                  </a:lnTo>
                  <a:lnTo>
                    <a:pt x="822" y="1924"/>
                  </a:lnTo>
                  <a:lnTo>
                    <a:pt x="774" y="1916"/>
                  </a:lnTo>
                  <a:lnTo>
                    <a:pt x="730" y="1907"/>
                  </a:lnTo>
                  <a:lnTo>
                    <a:pt x="682" y="1894"/>
                  </a:lnTo>
                  <a:lnTo>
                    <a:pt x="638" y="1876"/>
                  </a:lnTo>
                  <a:lnTo>
                    <a:pt x="594" y="1859"/>
                  </a:lnTo>
                  <a:lnTo>
                    <a:pt x="551" y="1841"/>
                  </a:lnTo>
                  <a:lnTo>
                    <a:pt x="507" y="1819"/>
                  </a:lnTo>
                  <a:lnTo>
                    <a:pt x="468" y="1797"/>
                  </a:lnTo>
                  <a:lnTo>
                    <a:pt x="428" y="1771"/>
                  </a:lnTo>
                  <a:lnTo>
                    <a:pt x="389" y="1745"/>
                  </a:lnTo>
                  <a:lnTo>
                    <a:pt x="354" y="1714"/>
                  </a:lnTo>
                  <a:lnTo>
                    <a:pt x="319" y="1684"/>
                  </a:lnTo>
                  <a:lnTo>
                    <a:pt x="284" y="1653"/>
                  </a:lnTo>
                  <a:lnTo>
                    <a:pt x="253" y="1618"/>
                  </a:lnTo>
                  <a:lnTo>
                    <a:pt x="223" y="1583"/>
                  </a:lnTo>
                  <a:lnTo>
                    <a:pt x="192" y="1548"/>
                  </a:lnTo>
                  <a:lnTo>
                    <a:pt x="166" y="1509"/>
                  </a:lnTo>
                  <a:lnTo>
                    <a:pt x="140" y="1469"/>
                  </a:lnTo>
                  <a:lnTo>
                    <a:pt x="118" y="1430"/>
                  </a:lnTo>
                  <a:lnTo>
                    <a:pt x="96" y="1386"/>
                  </a:lnTo>
                  <a:lnTo>
                    <a:pt x="78" y="1342"/>
                  </a:lnTo>
                  <a:lnTo>
                    <a:pt x="61" y="1299"/>
                  </a:lnTo>
                  <a:lnTo>
                    <a:pt x="43" y="1255"/>
                  </a:lnTo>
                  <a:lnTo>
                    <a:pt x="30" y="1211"/>
                  </a:lnTo>
                  <a:lnTo>
                    <a:pt x="22" y="1163"/>
                  </a:lnTo>
                  <a:lnTo>
                    <a:pt x="13" y="1115"/>
                  </a:lnTo>
                  <a:lnTo>
                    <a:pt x="4" y="1067"/>
                  </a:lnTo>
                  <a:lnTo>
                    <a:pt x="0" y="1019"/>
                  </a:lnTo>
                  <a:lnTo>
                    <a:pt x="0" y="966"/>
                  </a:lnTo>
                  <a:lnTo>
                    <a:pt x="0" y="918"/>
                  </a:lnTo>
                  <a:lnTo>
                    <a:pt x="4" y="870"/>
                  </a:lnTo>
                  <a:lnTo>
                    <a:pt x="13" y="822"/>
                  </a:lnTo>
                  <a:lnTo>
                    <a:pt x="22" y="774"/>
                  </a:lnTo>
                  <a:lnTo>
                    <a:pt x="30" y="726"/>
                  </a:lnTo>
                  <a:lnTo>
                    <a:pt x="43" y="682"/>
                  </a:lnTo>
                  <a:lnTo>
                    <a:pt x="61" y="634"/>
                  </a:lnTo>
                  <a:lnTo>
                    <a:pt x="78" y="590"/>
                  </a:lnTo>
                  <a:lnTo>
                    <a:pt x="96" y="546"/>
                  </a:lnTo>
                  <a:lnTo>
                    <a:pt x="118" y="507"/>
                  </a:lnTo>
                  <a:lnTo>
                    <a:pt x="140" y="468"/>
                  </a:lnTo>
                  <a:lnTo>
                    <a:pt x="166" y="428"/>
                  </a:lnTo>
                  <a:lnTo>
                    <a:pt x="192" y="389"/>
                  </a:lnTo>
                  <a:lnTo>
                    <a:pt x="223" y="349"/>
                  </a:lnTo>
                  <a:lnTo>
                    <a:pt x="253" y="314"/>
                  </a:lnTo>
                  <a:lnTo>
                    <a:pt x="284" y="284"/>
                  </a:lnTo>
                  <a:lnTo>
                    <a:pt x="319" y="249"/>
                  </a:lnTo>
                  <a:lnTo>
                    <a:pt x="354" y="218"/>
                  </a:lnTo>
                  <a:lnTo>
                    <a:pt x="389" y="192"/>
                  </a:lnTo>
                  <a:lnTo>
                    <a:pt x="428" y="166"/>
                  </a:lnTo>
                  <a:lnTo>
                    <a:pt x="468" y="139"/>
                  </a:lnTo>
                  <a:lnTo>
                    <a:pt x="507" y="118"/>
                  </a:lnTo>
                  <a:lnTo>
                    <a:pt x="551" y="96"/>
                  </a:lnTo>
                  <a:lnTo>
                    <a:pt x="594" y="74"/>
                  </a:lnTo>
                  <a:lnTo>
                    <a:pt x="638" y="56"/>
                  </a:lnTo>
                  <a:lnTo>
                    <a:pt x="682" y="43"/>
                  </a:lnTo>
                  <a:lnTo>
                    <a:pt x="730" y="30"/>
                  </a:lnTo>
                  <a:lnTo>
                    <a:pt x="774" y="17"/>
                  </a:lnTo>
                  <a:lnTo>
                    <a:pt x="822" y="8"/>
                  </a:lnTo>
                  <a:lnTo>
                    <a:pt x="870" y="4"/>
                  </a:lnTo>
                  <a:lnTo>
                    <a:pt x="918" y="0"/>
                  </a:lnTo>
                  <a:lnTo>
                    <a:pt x="971" y="0"/>
                  </a:lnTo>
                  <a:close/>
                  <a:moveTo>
                    <a:pt x="966" y="494"/>
                  </a:moveTo>
                  <a:lnTo>
                    <a:pt x="1251" y="494"/>
                  </a:lnTo>
                  <a:lnTo>
                    <a:pt x="1662" y="1439"/>
                  </a:lnTo>
                  <a:lnTo>
                    <a:pt x="1373" y="1439"/>
                  </a:lnTo>
                  <a:lnTo>
                    <a:pt x="1237" y="1119"/>
                  </a:lnTo>
                  <a:lnTo>
                    <a:pt x="966" y="1119"/>
                  </a:lnTo>
                  <a:lnTo>
                    <a:pt x="966" y="1128"/>
                  </a:lnTo>
                  <a:lnTo>
                    <a:pt x="966" y="1137"/>
                  </a:lnTo>
                  <a:lnTo>
                    <a:pt x="966" y="1146"/>
                  </a:lnTo>
                  <a:lnTo>
                    <a:pt x="966" y="1159"/>
                  </a:lnTo>
                  <a:lnTo>
                    <a:pt x="966" y="1168"/>
                  </a:lnTo>
                  <a:lnTo>
                    <a:pt x="966" y="1176"/>
                  </a:lnTo>
                  <a:lnTo>
                    <a:pt x="966" y="1185"/>
                  </a:lnTo>
                  <a:lnTo>
                    <a:pt x="966" y="1194"/>
                  </a:lnTo>
                  <a:lnTo>
                    <a:pt x="555" y="1194"/>
                  </a:lnTo>
                  <a:lnTo>
                    <a:pt x="555" y="1119"/>
                  </a:lnTo>
                  <a:lnTo>
                    <a:pt x="966" y="1119"/>
                  </a:lnTo>
                  <a:lnTo>
                    <a:pt x="966" y="861"/>
                  </a:lnTo>
                  <a:lnTo>
                    <a:pt x="323" y="861"/>
                  </a:lnTo>
                  <a:lnTo>
                    <a:pt x="323" y="1447"/>
                  </a:lnTo>
                  <a:lnTo>
                    <a:pt x="966" y="1447"/>
                  </a:lnTo>
                  <a:lnTo>
                    <a:pt x="966" y="1487"/>
                  </a:lnTo>
                  <a:lnTo>
                    <a:pt x="966" y="1531"/>
                  </a:lnTo>
                  <a:lnTo>
                    <a:pt x="966" y="1570"/>
                  </a:lnTo>
                  <a:lnTo>
                    <a:pt x="966" y="1605"/>
                  </a:lnTo>
                  <a:lnTo>
                    <a:pt x="966" y="1640"/>
                  </a:lnTo>
                  <a:lnTo>
                    <a:pt x="966" y="1675"/>
                  </a:lnTo>
                  <a:lnTo>
                    <a:pt x="966" y="1706"/>
                  </a:lnTo>
                  <a:lnTo>
                    <a:pt x="966" y="1736"/>
                  </a:lnTo>
                  <a:lnTo>
                    <a:pt x="966" y="1767"/>
                  </a:lnTo>
                  <a:lnTo>
                    <a:pt x="966" y="1789"/>
                  </a:lnTo>
                  <a:lnTo>
                    <a:pt x="966" y="1815"/>
                  </a:lnTo>
                  <a:lnTo>
                    <a:pt x="966" y="1832"/>
                  </a:lnTo>
                  <a:lnTo>
                    <a:pt x="966" y="1850"/>
                  </a:lnTo>
                  <a:lnTo>
                    <a:pt x="966" y="1867"/>
                  </a:lnTo>
                  <a:lnTo>
                    <a:pt x="966" y="1881"/>
                  </a:lnTo>
                  <a:lnTo>
                    <a:pt x="966" y="1889"/>
                  </a:lnTo>
                  <a:lnTo>
                    <a:pt x="971" y="1889"/>
                  </a:lnTo>
                  <a:lnTo>
                    <a:pt x="1019" y="1889"/>
                  </a:lnTo>
                  <a:lnTo>
                    <a:pt x="1062" y="1885"/>
                  </a:lnTo>
                  <a:lnTo>
                    <a:pt x="1111" y="1876"/>
                  </a:lnTo>
                  <a:lnTo>
                    <a:pt x="1154" y="1872"/>
                  </a:lnTo>
                  <a:lnTo>
                    <a:pt x="1198" y="1859"/>
                  </a:lnTo>
                  <a:lnTo>
                    <a:pt x="1242" y="1846"/>
                  </a:lnTo>
                  <a:lnTo>
                    <a:pt x="1286" y="1832"/>
                  </a:lnTo>
                  <a:lnTo>
                    <a:pt x="1329" y="1815"/>
                  </a:lnTo>
                  <a:lnTo>
                    <a:pt x="1369" y="1797"/>
                  </a:lnTo>
                  <a:lnTo>
                    <a:pt x="1408" y="1776"/>
                  </a:lnTo>
                  <a:lnTo>
                    <a:pt x="1447" y="1754"/>
                  </a:lnTo>
                  <a:lnTo>
                    <a:pt x="1482" y="1732"/>
                  </a:lnTo>
                  <a:lnTo>
                    <a:pt x="1522" y="1706"/>
                  </a:lnTo>
                  <a:lnTo>
                    <a:pt x="1557" y="1679"/>
                  </a:lnTo>
                  <a:lnTo>
                    <a:pt x="1587" y="1649"/>
                  </a:lnTo>
                  <a:lnTo>
                    <a:pt x="1622" y="1618"/>
                  </a:lnTo>
                  <a:lnTo>
                    <a:pt x="1653" y="1587"/>
                  </a:lnTo>
                  <a:lnTo>
                    <a:pt x="1679" y="1552"/>
                  </a:lnTo>
                  <a:lnTo>
                    <a:pt x="1705" y="1517"/>
                  </a:lnTo>
                  <a:lnTo>
                    <a:pt x="1732" y="1482"/>
                  </a:lnTo>
                  <a:lnTo>
                    <a:pt x="1758" y="1443"/>
                  </a:lnTo>
                  <a:lnTo>
                    <a:pt x="1780" y="1408"/>
                  </a:lnTo>
                  <a:lnTo>
                    <a:pt x="1802" y="1364"/>
                  </a:lnTo>
                  <a:lnTo>
                    <a:pt x="1819" y="1325"/>
                  </a:lnTo>
                  <a:lnTo>
                    <a:pt x="1837" y="1286"/>
                  </a:lnTo>
                  <a:lnTo>
                    <a:pt x="1850" y="1242"/>
                  </a:lnTo>
                  <a:lnTo>
                    <a:pt x="1863" y="1198"/>
                  </a:lnTo>
                  <a:lnTo>
                    <a:pt x="1872" y="1154"/>
                  </a:lnTo>
                  <a:lnTo>
                    <a:pt x="1880" y="1106"/>
                  </a:lnTo>
                  <a:lnTo>
                    <a:pt x="1885" y="1063"/>
                  </a:lnTo>
                  <a:lnTo>
                    <a:pt x="1889" y="1014"/>
                  </a:lnTo>
                  <a:lnTo>
                    <a:pt x="1889" y="966"/>
                  </a:lnTo>
                  <a:lnTo>
                    <a:pt x="1889" y="918"/>
                  </a:lnTo>
                  <a:lnTo>
                    <a:pt x="1885" y="874"/>
                  </a:lnTo>
                  <a:lnTo>
                    <a:pt x="1880" y="826"/>
                  </a:lnTo>
                  <a:lnTo>
                    <a:pt x="1872" y="783"/>
                  </a:lnTo>
                  <a:lnTo>
                    <a:pt x="1863" y="739"/>
                  </a:lnTo>
                  <a:lnTo>
                    <a:pt x="1850" y="695"/>
                  </a:lnTo>
                  <a:lnTo>
                    <a:pt x="1837" y="651"/>
                  </a:lnTo>
                  <a:lnTo>
                    <a:pt x="1819" y="608"/>
                  </a:lnTo>
                  <a:lnTo>
                    <a:pt x="1802" y="568"/>
                  </a:lnTo>
                  <a:lnTo>
                    <a:pt x="1780" y="529"/>
                  </a:lnTo>
                  <a:lnTo>
                    <a:pt x="1758" y="489"/>
                  </a:lnTo>
                  <a:lnTo>
                    <a:pt x="1732" y="454"/>
                  </a:lnTo>
                  <a:lnTo>
                    <a:pt x="1705" y="415"/>
                  </a:lnTo>
                  <a:lnTo>
                    <a:pt x="1679" y="384"/>
                  </a:lnTo>
                  <a:lnTo>
                    <a:pt x="1653" y="349"/>
                  </a:lnTo>
                  <a:lnTo>
                    <a:pt x="1622" y="319"/>
                  </a:lnTo>
                  <a:lnTo>
                    <a:pt x="1587" y="288"/>
                  </a:lnTo>
                  <a:lnTo>
                    <a:pt x="1557" y="258"/>
                  </a:lnTo>
                  <a:lnTo>
                    <a:pt x="1522" y="231"/>
                  </a:lnTo>
                  <a:lnTo>
                    <a:pt x="1482" y="205"/>
                  </a:lnTo>
                  <a:lnTo>
                    <a:pt x="1447" y="179"/>
                  </a:lnTo>
                  <a:lnTo>
                    <a:pt x="1408" y="157"/>
                  </a:lnTo>
                  <a:lnTo>
                    <a:pt x="1369" y="139"/>
                  </a:lnTo>
                  <a:lnTo>
                    <a:pt x="1329" y="118"/>
                  </a:lnTo>
                  <a:lnTo>
                    <a:pt x="1286" y="105"/>
                  </a:lnTo>
                  <a:lnTo>
                    <a:pt x="1242" y="87"/>
                  </a:lnTo>
                  <a:lnTo>
                    <a:pt x="1198" y="74"/>
                  </a:lnTo>
                  <a:lnTo>
                    <a:pt x="1154" y="65"/>
                  </a:lnTo>
                  <a:lnTo>
                    <a:pt x="1111" y="56"/>
                  </a:lnTo>
                  <a:lnTo>
                    <a:pt x="1062" y="52"/>
                  </a:lnTo>
                  <a:lnTo>
                    <a:pt x="1019" y="48"/>
                  </a:lnTo>
                  <a:lnTo>
                    <a:pt x="971" y="48"/>
                  </a:lnTo>
                  <a:lnTo>
                    <a:pt x="966" y="48"/>
                  </a:lnTo>
                  <a:lnTo>
                    <a:pt x="966" y="56"/>
                  </a:lnTo>
                  <a:lnTo>
                    <a:pt x="966" y="70"/>
                  </a:lnTo>
                  <a:lnTo>
                    <a:pt x="966" y="87"/>
                  </a:lnTo>
                  <a:lnTo>
                    <a:pt x="966" y="105"/>
                  </a:lnTo>
                  <a:lnTo>
                    <a:pt x="966" y="122"/>
                  </a:lnTo>
                  <a:lnTo>
                    <a:pt x="966" y="148"/>
                  </a:lnTo>
                  <a:lnTo>
                    <a:pt x="966" y="174"/>
                  </a:lnTo>
                  <a:lnTo>
                    <a:pt x="966" y="201"/>
                  </a:lnTo>
                  <a:lnTo>
                    <a:pt x="966" y="231"/>
                  </a:lnTo>
                  <a:lnTo>
                    <a:pt x="966" y="262"/>
                  </a:lnTo>
                  <a:lnTo>
                    <a:pt x="966" y="297"/>
                  </a:lnTo>
                  <a:lnTo>
                    <a:pt x="966" y="332"/>
                  </a:lnTo>
                  <a:lnTo>
                    <a:pt x="966" y="371"/>
                  </a:lnTo>
                  <a:lnTo>
                    <a:pt x="966" y="411"/>
                  </a:lnTo>
                  <a:lnTo>
                    <a:pt x="966" y="450"/>
                  </a:lnTo>
                  <a:lnTo>
                    <a:pt x="966" y="494"/>
                  </a:lnTo>
                  <a:lnTo>
                    <a:pt x="319" y="494"/>
                  </a:lnTo>
                  <a:lnTo>
                    <a:pt x="319" y="761"/>
                  </a:lnTo>
                  <a:lnTo>
                    <a:pt x="966" y="761"/>
                  </a:lnTo>
                  <a:lnTo>
                    <a:pt x="966" y="765"/>
                  </a:lnTo>
                  <a:lnTo>
                    <a:pt x="966" y="774"/>
                  </a:lnTo>
                  <a:lnTo>
                    <a:pt x="966" y="778"/>
                  </a:lnTo>
                  <a:lnTo>
                    <a:pt x="966" y="787"/>
                  </a:lnTo>
                  <a:lnTo>
                    <a:pt x="966" y="791"/>
                  </a:lnTo>
                  <a:lnTo>
                    <a:pt x="966" y="796"/>
                  </a:lnTo>
                  <a:lnTo>
                    <a:pt x="966" y="804"/>
                  </a:lnTo>
                  <a:lnTo>
                    <a:pt x="966" y="809"/>
                  </a:lnTo>
                  <a:lnTo>
                    <a:pt x="966" y="818"/>
                  </a:lnTo>
                  <a:lnTo>
                    <a:pt x="966" y="822"/>
                  </a:lnTo>
                  <a:lnTo>
                    <a:pt x="966" y="831"/>
                  </a:lnTo>
                  <a:lnTo>
                    <a:pt x="966" y="835"/>
                  </a:lnTo>
                  <a:lnTo>
                    <a:pt x="966" y="839"/>
                  </a:lnTo>
                  <a:lnTo>
                    <a:pt x="966" y="848"/>
                  </a:lnTo>
                  <a:lnTo>
                    <a:pt x="966" y="853"/>
                  </a:lnTo>
                  <a:lnTo>
                    <a:pt x="966" y="861"/>
                  </a:lnTo>
                  <a:lnTo>
                    <a:pt x="1132" y="861"/>
                  </a:lnTo>
                  <a:lnTo>
                    <a:pt x="966" y="494"/>
                  </a:lnTo>
                  <a:close/>
                </a:path>
              </a:pathLst>
            </a:custGeom>
            <a:solidFill>
              <a:srgbClr val="1B46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050" dirty="0"/>
            </a:p>
          </p:txBody>
        </p:sp>
      </p:grp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30B983-3612-4A44-90B8-4DED4F3D91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</a:t>
            </a:fld>
            <a:endParaRPr lang="ru-RU" dirty="0"/>
          </a:p>
        </p:txBody>
      </p:sp>
      <p:sp>
        <p:nvSpPr>
          <p:cNvPr id="32" name="Google Shape;112;p15"/>
          <p:cNvSpPr txBox="1"/>
          <p:nvPr/>
        </p:nvSpPr>
        <p:spPr>
          <a:xfrm>
            <a:off x="1605620" y="1210970"/>
            <a:ext cx="6376245" cy="1233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400" b="1" dirty="0">
                <a:solidFill>
                  <a:schemeClr val="bg1"/>
                </a:solidFill>
              </a:rPr>
              <a:t>1</a:t>
            </a:r>
            <a:r>
              <a:rPr lang="en-US" sz="2400" b="1" baseline="30000" dirty="0">
                <a:solidFill>
                  <a:schemeClr val="bg1"/>
                </a:solidFill>
              </a:rPr>
              <a:t>st</a:t>
            </a:r>
            <a:r>
              <a:rPr lang="en-US" sz="2400" b="1" dirty="0">
                <a:solidFill>
                  <a:schemeClr val="bg1"/>
                </a:solidFill>
              </a:rPr>
              <a:t> International Conference on LWR Fuel Performance, Modelling and Experimental Support</a:t>
            </a:r>
            <a:r>
              <a:rPr lang="uk-UA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3971" y="2705356"/>
            <a:ext cx="7916058" cy="1354634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Bahnschrift SemiBold" panose="020B0502040204020203" pitchFamily="34" charset="0"/>
                <a:cs typeface="Gotham Pro Medium" panose="02000603030000020004" pitchFamily="50" charset="0"/>
              </a:rPr>
              <a:t>Spent Nuclear Fuel Management of Ukrainian Nuclear Operator</a:t>
            </a:r>
            <a:endParaRPr lang="uk-UA" b="1" dirty="0">
              <a:solidFill>
                <a:schemeClr val="bg1"/>
              </a:solidFill>
              <a:latin typeface="Bahnschrift SemiBold" panose="020B0502040204020203" pitchFamily="34" charset="0"/>
              <a:cs typeface="Gotham Pro Medium" panose="02000603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854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03" y="1451182"/>
            <a:ext cx="8656905" cy="471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DA93CE28-D928-3D93-5913-798824362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04"/>
          <a:stretch/>
        </p:blipFill>
        <p:spPr bwMode="auto">
          <a:xfrm>
            <a:off x="34511" y="41605"/>
            <a:ext cx="674170" cy="64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120;p16">
            <a:extLst>
              <a:ext uri="{FF2B5EF4-FFF2-40B4-BE49-F238E27FC236}">
                <a16:creationId xmlns:a16="http://schemas.microsoft.com/office/drawing/2014/main" id="{BC20247C-63AF-E13C-DFE6-00DE18D8A76A}"/>
              </a:ext>
            </a:extLst>
          </p:cNvPr>
          <p:cNvSpPr/>
          <p:nvPr/>
        </p:nvSpPr>
        <p:spPr>
          <a:xfrm>
            <a:off x="708681" y="127015"/>
            <a:ext cx="8060669" cy="47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defRPr/>
            </a:pPr>
            <a:r>
              <a:rPr lang="en-US" sz="2200" b="1" dirty="0">
                <a:solidFill>
                  <a:srgbClr val="0000FF"/>
                </a:solidFill>
                <a:latin typeface="+mj-lt"/>
              </a:rPr>
              <a:t>ZNPP On-site Dry Spent Fuel Storage Facility</a:t>
            </a:r>
          </a:p>
          <a:p>
            <a:pPr lvl="0" algn="ctr">
              <a:defRPr/>
            </a:pPr>
            <a:r>
              <a:rPr kumimoji="0" lang="uk-UA" sz="2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sym typeface="Arial"/>
              </a:rPr>
              <a:t> </a:t>
            </a:r>
          </a:p>
        </p:txBody>
      </p:sp>
      <p:sp>
        <p:nvSpPr>
          <p:cNvPr id="7" name="Google Shape;118;p16">
            <a:extLst>
              <a:ext uri="{FF2B5EF4-FFF2-40B4-BE49-F238E27FC236}">
                <a16:creationId xmlns:a16="http://schemas.microsoft.com/office/drawing/2014/main" id="{494DFF07-F193-094A-4C8A-0F7E00E57325}"/>
              </a:ext>
            </a:extLst>
          </p:cNvPr>
          <p:cNvSpPr txBox="1"/>
          <p:nvPr/>
        </p:nvSpPr>
        <p:spPr>
          <a:xfrm>
            <a:off x="8646850" y="7090"/>
            <a:ext cx="497150" cy="33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600" b="1" i="0" u="none" strike="noStrike" cap="none" smtClean="0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600" b="1" i="0" u="none" strike="noStrike" cap="none" dirty="0">
              <a:solidFill>
                <a:srgbClr val="0066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9963CA-5243-1823-CC30-2A8CB5B7B801}"/>
              </a:ext>
            </a:extLst>
          </p:cNvPr>
          <p:cNvSpPr txBox="1"/>
          <p:nvPr/>
        </p:nvSpPr>
        <p:spPr>
          <a:xfrm>
            <a:off x="2441359" y="1789442"/>
            <a:ext cx="507581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SNF</a:t>
            </a:r>
            <a:endParaRPr lang="ru-UA" sz="9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337A45-B398-0B4A-C2F9-2179F033C3C5}"/>
              </a:ext>
            </a:extLst>
          </p:cNvPr>
          <p:cNvSpPr txBox="1"/>
          <p:nvPr/>
        </p:nvSpPr>
        <p:spPr>
          <a:xfrm>
            <a:off x="3435658" y="1735048"/>
            <a:ext cx="83913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/>
              <a:t>Crossbeam</a:t>
            </a:r>
            <a:endParaRPr lang="ru-UA" sz="9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47CDC2-9976-54C2-A592-198095E6CD03}"/>
              </a:ext>
            </a:extLst>
          </p:cNvPr>
          <p:cNvSpPr txBox="1"/>
          <p:nvPr/>
        </p:nvSpPr>
        <p:spPr>
          <a:xfrm>
            <a:off x="264121" y="2090127"/>
            <a:ext cx="64839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Canister</a:t>
            </a:r>
            <a:endParaRPr lang="ru-UA" sz="9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708DC7-EFD0-086F-E2BC-61D0ECA84D8D}"/>
              </a:ext>
            </a:extLst>
          </p:cNvPr>
          <p:cNvSpPr txBox="1"/>
          <p:nvPr/>
        </p:nvSpPr>
        <p:spPr>
          <a:xfrm>
            <a:off x="261303" y="2769236"/>
            <a:ext cx="7685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Reloading container</a:t>
            </a:r>
            <a:endParaRPr lang="ru-UA" sz="9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19F5A5-490B-F15E-DE49-9E758E8194D4}"/>
              </a:ext>
            </a:extLst>
          </p:cNvPr>
          <p:cNvSpPr txBox="1"/>
          <p:nvPr/>
        </p:nvSpPr>
        <p:spPr>
          <a:xfrm>
            <a:off x="230434" y="3280107"/>
            <a:ext cx="1980106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Placing the canister inside the reloading container</a:t>
            </a:r>
          </a:p>
          <a:p>
            <a:pPr algn="ctr"/>
            <a:endParaRPr lang="ru-UA" sz="10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159455-879A-24C8-19DB-996A0BBB674F}"/>
              </a:ext>
            </a:extLst>
          </p:cNvPr>
          <p:cNvSpPr txBox="1"/>
          <p:nvPr/>
        </p:nvSpPr>
        <p:spPr>
          <a:xfrm>
            <a:off x="2600199" y="2612624"/>
            <a:ext cx="5075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SF</a:t>
            </a:r>
            <a:r>
              <a:rPr lang="uk-UA" sz="900" b="1" dirty="0"/>
              <a:t> </a:t>
            </a:r>
            <a:r>
              <a:rPr lang="en-US" sz="900" b="1" dirty="0"/>
              <a:t>pool</a:t>
            </a:r>
            <a:endParaRPr lang="ru-UA" sz="9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54DF3A-6FE5-A7D9-D2FC-4368CF7B90CB}"/>
              </a:ext>
            </a:extLst>
          </p:cNvPr>
          <p:cNvSpPr txBox="1"/>
          <p:nvPr/>
        </p:nvSpPr>
        <p:spPr>
          <a:xfrm>
            <a:off x="2303563" y="3278900"/>
            <a:ext cx="1980106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Placing the reloading container inside a spent fuel pool</a:t>
            </a:r>
            <a:endParaRPr lang="ru-UA" sz="1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989802-2BF4-1091-2459-7B81C1B2911D}"/>
              </a:ext>
            </a:extLst>
          </p:cNvPr>
          <p:cNvSpPr txBox="1"/>
          <p:nvPr/>
        </p:nvSpPr>
        <p:spPr>
          <a:xfrm>
            <a:off x="4956851" y="2656415"/>
            <a:ext cx="5075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SF</a:t>
            </a:r>
            <a:r>
              <a:rPr lang="uk-UA" sz="900" b="1" dirty="0"/>
              <a:t> </a:t>
            </a:r>
            <a:r>
              <a:rPr lang="en-US" sz="900" b="1" dirty="0"/>
              <a:t>pool</a:t>
            </a:r>
            <a:endParaRPr lang="ru-UA" sz="9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D195A3-80EA-8ACE-1F3D-A481E2861AEF}"/>
              </a:ext>
            </a:extLst>
          </p:cNvPr>
          <p:cNvSpPr txBox="1"/>
          <p:nvPr/>
        </p:nvSpPr>
        <p:spPr>
          <a:xfrm>
            <a:off x="4739015" y="3255036"/>
            <a:ext cx="1980106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Placing the SNF inside the canister, installing the protective lid</a:t>
            </a:r>
            <a:endParaRPr lang="ru-UA" sz="10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A7EBF8-CE64-8D62-5503-45E1083A2325}"/>
              </a:ext>
            </a:extLst>
          </p:cNvPr>
          <p:cNvSpPr txBox="1"/>
          <p:nvPr/>
        </p:nvSpPr>
        <p:spPr>
          <a:xfrm>
            <a:off x="6812145" y="3323105"/>
            <a:ext cx="226083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Transportation, decontamination, vacuum drying, lids welding, helium filling</a:t>
            </a:r>
            <a:endParaRPr lang="ru-UA" sz="10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47859A-9355-4449-4BC5-1B7138966764}"/>
              </a:ext>
            </a:extLst>
          </p:cNvPr>
          <p:cNvSpPr txBox="1"/>
          <p:nvPr/>
        </p:nvSpPr>
        <p:spPr>
          <a:xfrm>
            <a:off x="7191003" y="3008254"/>
            <a:ext cx="1455847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Decontamination zone</a:t>
            </a:r>
            <a:endParaRPr lang="ru-UA" sz="9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7BCF7D-01E6-54F5-08F7-615FC11162DE}"/>
              </a:ext>
            </a:extLst>
          </p:cNvPr>
          <p:cNvSpPr txBox="1"/>
          <p:nvPr/>
        </p:nvSpPr>
        <p:spPr>
          <a:xfrm>
            <a:off x="1669002" y="4792046"/>
            <a:ext cx="8690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Container carrier</a:t>
            </a:r>
            <a:endParaRPr lang="ru-UA" sz="9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0CA223-78BD-F540-0F97-866F2B73FEE1}"/>
              </a:ext>
            </a:extLst>
          </p:cNvPr>
          <p:cNvSpPr txBox="1"/>
          <p:nvPr/>
        </p:nvSpPr>
        <p:spPr>
          <a:xfrm>
            <a:off x="513559" y="5898408"/>
            <a:ext cx="198010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Placing the canister inside the container</a:t>
            </a:r>
            <a:endParaRPr lang="ru-UA" sz="10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DCF7C5-4AF8-70B0-E9F5-711631B615B9}"/>
              </a:ext>
            </a:extLst>
          </p:cNvPr>
          <p:cNvSpPr txBox="1"/>
          <p:nvPr/>
        </p:nvSpPr>
        <p:spPr>
          <a:xfrm>
            <a:off x="3599702" y="5714742"/>
            <a:ext cx="198010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Transportation to the facility</a:t>
            </a:r>
            <a:endParaRPr lang="ru-UA" sz="10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033CD0-EFAB-980A-140C-355DE08D1214}"/>
              </a:ext>
            </a:extLst>
          </p:cNvPr>
          <p:cNvSpPr txBox="1"/>
          <p:nvPr/>
        </p:nvSpPr>
        <p:spPr>
          <a:xfrm>
            <a:off x="6922570" y="5714741"/>
            <a:ext cx="168586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Installation at the facility</a:t>
            </a:r>
            <a:endParaRPr lang="ru-UA" sz="1000" b="1" dirty="0"/>
          </a:p>
        </p:txBody>
      </p:sp>
    </p:spTree>
    <p:extLst>
      <p:ext uri="{BB962C8B-B14F-4D97-AF65-F5344CB8AC3E}">
        <p14:creationId xmlns:p14="http://schemas.microsoft.com/office/powerpoint/2010/main" val="145689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0" name="Рисунок 11" descr="shojt_react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96" y="775816"/>
            <a:ext cx="3333079" cy="270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04"/>
          <a:stretch/>
        </p:blipFill>
        <p:spPr bwMode="auto">
          <a:xfrm>
            <a:off x="34511" y="41605"/>
            <a:ext cx="674170" cy="64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120;p16"/>
          <p:cNvSpPr/>
          <p:nvPr/>
        </p:nvSpPr>
        <p:spPr>
          <a:xfrm>
            <a:off x="708681" y="127015"/>
            <a:ext cx="8060669" cy="47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defRPr/>
            </a:pPr>
            <a:r>
              <a:rPr lang="en-US" sz="2200" b="1" dirty="0">
                <a:solidFill>
                  <a:srgbClr val="0000FF"/>
                </a:solidFill>
                <a:latin typeface="+mj-lt"/>
              </a:rPr>
              <a:t>ZNPP On-site Dry Spent Fuel Storage Facility</a:t>
            </a:r>
          </a:p>
          <a:p>
            <a:pPr lvl="0" algn="ctr">
              <a:defRPr/>
            </a:pPr>
            <a:r>
              <a:rPr kumimoji="0" lang="uk-UA" sz="2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sym typeface="Arial"/>
              </a:rPr>
              <a:t> </a:t>
            </a:r>
          </a:p>
        </p:txBody>
      </p:sp>
      <p:pic>
        <p:nvPicPr>
          <p:cNvPr id="15" name="Рисунок 7" descr="shoyat_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96" y="3726528"/>
            <a:ext cx="3493280" cy="254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1425" y="3587449"/>
            <a:ext cx="4764844" cy="2680348"/>
          </a:xfrm>
          <a:prstGeom prst="rect">
            <a:avLst/>
          </a:prstGeom>
        </p:spPr>
      </p:pic>
      <p:pic>
        <p:nvPicPr>
          <p:cNvPr id="8" name="Picture 7" descr="C:\Documents and Settings\Loner\Рабочий стол\Новая папка\Новая папка\File26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620" y="854862"/>
            <a:ext cx="3384550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Google Shape;118;p16">
            <a:extLst>
              <a:ext uri="{FF2B5EF4-FFF2-40B4-BE49-F238E27FC236}">
                <a16:creationId xmlns:a16="http://schemas.microsoft.com/office/drawing/2014/main" id="{0A25F36B-3E48-F112-FEFB-DD4E2C9221D7}"/>
              </a:ext>
            </a:extLst>
          </p:cNvPr>
          <p:cNvSpPr txBox="1"/>
          <p:nvPr/>
        </p:nvSpPr>
        <p:spPr>
          <a:xfrm>
            <a:off x="8646850" y="7090"/>
            <a:ext cx="497150" cy="33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600" b="1" i="0" u="none" strike="noStrike" cap="none" smtClean="0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600" b="1" i="0" u="none" strike="noStrike" cap="none" dirty="0">
              <a:solidFill>
                <a:srgbClr val="0066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280401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04"/>
          <a:stretch/>
        </p:blipFill>
        <p:spPr bwMode="auto">
          <a:xfrm>
            <a:off x="34511" y="41605"/>
            <a:ext cx="674170" cy="64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120;p16"/>
          <p:cNvSpPr/>
          <p:nvPr/>
        </p:nvSpPr>
        <p:spPr>
          <a:xfrm>
            <a:off x="708681" y="127015"/>
            <a:ext cx="8244126" cy="47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defRPr/>
            </a:pPr>
            <a:r>
              <a:rPr lang="en-US" sz="2200" b="1" dirty="0">
                <a:solidFill>
                  <a:srgbClr val="0000FF"/>
                </a:solidFill>
                <a:latin typeface="+mj-lt"/>
              </a:rPr>
              <a:t>CENTRALIZED SPENT NUCLEAR FUEL STORAGE FACILITY</a:t>
            </a:r>
            <a:r>
              <a:rPr kumimoji="0" lang="uk-UA" sz="2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sym typeface="Arial"/>
              </a:rPr>
              <a:t> </a:t>
            </a:r>
          </a:p>
        </p:txBody>
      </p:sp>
      <p:pic>
        <p:nvPicPr>
          <p:cNvPr id="11" name="Рисунок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6791" y="2706329"/>
            <a:ext cx="4735207" cy="3648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50">
            <a:extLst>
              <a:ext uri="{FF2B5EF4-FFF2-40B4-BE49-F238E27FC236}">
                <a16:creationId xmlns:a16="http://schemas.microsoft.com/office/drawing/2014/main" id="{489B0B11-823D-9E99-4E30-75FD7CEA6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00" y="738612"/>
            <a:ext cx="8919999" cy="1740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 algn="just" eaLnBrk="0" fontAlgn="base" hangingPunct="0"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en-US" sz="2000" kern="1200" dirty="0">
                <a:cs typeface="Times New Roman" pitchFamily="18" charset="0"/>
              </a:rPr>
              <a:t>The facility is located in the Chernobyl Exclusion Zone.</a:t>
            </a:r>
          </a:p>
          <a:p>
            <a:pPr marL="285750" indent="-285750" algn="just" eaLnBrk="0" fontAlgn="base" hangingPunct="0"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en-US" altLang="uk-UA" sz="2000" kern="1200" dirty="0">
                <a:cs typeface="Times New Roman" pitchFamily="18" charset="0"/>
              </a:rPr>
              <a:t>The design of Holtec International was selected. </a:t>
            </a:r>
          </a:p>
          <a:p>
            <a:pPr marL="285750" indent="-285750" algn="just" eaLnBrk="0" fontAlgn="base" hangingPunct="0"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en-US" altLang="uk-UA" sz="2000" kern="1200" dirty="0">
                <a:cs typeface="Times New Roman" pitchFamily="18" charset="0"/>
              </a:rPr>
              <a:t>The facility is designed for storage of VVER-1000 and VVER-440 spent nuclear fuel from three NPPs. </a:t>
            </a:r>
          </a:p>
          <a:p>
            <a:pPr algn="just" eaLnBrk="0" fontAlgn="base" hangingPunct="0">
              <a:spcBef>
                <a:spcPts val="600"/>
              </a:spcBef>
              <a:spcAft>
                <a:spcPts val="600"/>
              </a:spcAft>
              <a:buClrTx/>
            </a:pPr>
            <a:endParaRPr lang="en-US" sz="2000" kern="1200" dirty="0">
              <a:cs typeface="Times New Roman" pitchFamily="18" charset="0"/>
            </a:endParaRPr>
          </a:p>
          <a:p>
            <a:pPr marL="285750" indent="-285750" algn="just" eaLnBrk="0" fontAlgn="base" hangingPunct="0"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endParaRPr lang="en-US" sz="2000" kern="1200" dirty="0"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buClrTx/>
            </a:pPr>
            <a:endParaRPr lang="en-US" altLang="uk-UA" sz="2000" kern="1200" dirty="0">
              <a:latin typeface="+mn-lt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8FECB3-413D-30CA-1454-092AD1FC2840}"/>
              </a:ext>
            </a:extLst>
          </p:cNvPr>
          <p:cNvSpPr txBox="1"/>
          <p:nvPr/>
        </p:nvSpPr>
        <p:spPr>
          <a:xfrm>
            <a:off x="111999" y="2436121"/>
            <a:ext cx="410489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eaLnBrk="0" fontAlgn="base" hangingPunct="0"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en-US" sz="2000" kern="1200" dirty="0">
                <a:cs typeface="Times New Roman" pitchFamily="18" charset="0"/>
              </a:rPr>
              <a:t>SNF is stored in Multi-Purpose Canisters (MPC) filled with inert gas environment. </a:t>
            </a:r>
            <a:endParaRPr lang="en-US" sz="2000" dirty="0">
              <a:solidFill>
                <a:schemeClr val="accent4">
                  <a:lumMod val="10000"/>
                </a:schemeClr>
              </a:solidFill>
            </a:endParaRPr>
          </a:p>
          <a:p>
            <a:pPr marL="285750" indent="-285750" algn="just" eaLnBrk="0" fontAlgn="base" hangingPunct="0"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4">
                    <a:lumMod val="10000"/>
                  </a:schemeClr>
                </a:solidFill>
              </a:rPr>
              <a:t>MPC is placed through           HI-TRACK container inside a transportation and storage      HI-STAR container for the transportation to the facility. </a:t>
            </a:r>
          </a:p>
          <a:p>
            <a:pPr marL="285750" indent="-285750" algn="just" eaLnBrk="0" fontAlgn="base" hangingPunct="0"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4">
                    <a:lumMod val="10000"/>
                  </a:schemeClr>
                </a:solidFill>
              </a:rPr>
              <a:t>At the facility MPCs are reloaded to air-ventilated         HI-STORM containers for long-term (100 years) storage.</a:t>
            </a:r>
            <a:endParaRPr lang="uk-UA" sz="2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5" name="Google Shape;118;p16">
            <a:extLst>
              <a:ext uri="{FF2B5EF4-FFF2-40B4-BE49-F238E27FC236}">
                <a16:creationId xmlns:a16="http://schemas.microsoft.com/office/drawing/2014/main" id="{3E869E9C-F904-2D0A-06B7-E84F96B725EF}"/>
              </a:ext>
            </a:extLst>
          </p:cNvPr>
          <p:cNvSpPr txBox="1"/>
          <p:nvPr/>
        </p:nvSpPr>
        <p:spPr>
          <a:xfrm>
            <a:off x="8646850" y="6521450"/>
            <a:ext cx="497150" cy="33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600" b="1" i="0" u="none" strike="noStrike" cap="none" smtClean="0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600" b="1" i="0" u="none" strike="noStrike" cap="none" dirty="0">
              <a:solidFill>
                <a:srgbClr val="0066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41076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2247C-0061-7628-66EE-7D8C4A035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721E07D-7558-1B65-D503-1F9D380627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04"/>
          <a:stretch/>
        </p:blipFill>
        <p:spPr bwMode="auto">
          <a:xfrm>
            <a:off x="34511" y="41605"/>
            <a:ext cx="674170" cy="64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120;p16">
            <a:extLst>
              <a:ext uri="{FF2B5EF4-FFF2-40B4-BE49-F238E27FC236}">
                <a16:creationId xmlns:a16="http://schemas.microsoft.com/office/drawing/2014/main" id="{565451BA-18E2-AB2A-8FE3-C81C7EFF8643}"/>
              </a:ext>
            </a:extLst>
          </p:cNvPr>
          <p:cNvSpPr/>
          <p:nvPr/>
        </p:nvSpPr>
        <p:spPr>
          <a:xfrm>
            <a:off x="708681" y="127015"/>
            <a:ext cx="8244126" cy="47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defRPr/>
            </a:pPr>
            <a:r>
              <a:rPr lang="en-US" sz="2200" b="1" dirty="0">
                <a:solidFill>
                  <a:srgbClr val="0000FF"/>
                </a:solidFill>
                <a:latin typeface="+mj-lt"/>
              </a:rPr>
              <a:t>CENTRALIZED SPENT NUCLEAR FUEL STORAGE FACILITY</a:t>
            </a:r>
            <a:r>
              <a:rPr kumimoji="0" lang="uk-UA" sz="2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sym typeface="Arial"/>
              </a:rPr>
              <a:t> </a:t>
            </a:r>
          </a:p>
        </p:txBody>
      </p:sp>
      <p:sp>
        <p:nvSpPr>
          <p:cNvPr id="2" name="Rectangle 50">
            <a:extLst>
              <a:ext uri="{FF2B5EF4-FFF2-40B4-BE49-F238E27FC236}">
                <a16:creationId xmlns:a16="http://schemas.microsoft.com/office/drawing/2014/main" id="{FCEFF5B5-E953-CEBD-905D-04B8457D2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01" y="846835"/>
            <a:ext cx="6253288" cy="4817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 eaLnBrk="0" fontAlgn="base" hangingPunct="0"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sz="2000" dirty="0"/>
              <a:t>The main approach includes the following stages:</a:t>
            </a:r>
          </a:p>
          <a:p>
            <a:pPr marL="285750" indent="-285750" algn="just" eaLnBrk="0" fontAlgn="base" hangingPunct="0"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en-US" altLang="uk-UA" sz="2000" kern="1200" dirty="0">
                <a:cs typeface="Times New Roman" pitchFamily="18" charset="0"/>
              </a:rPr>
              <a:t>Stage 1. The equipment t</a:t>
            </a:r>
            <a:r>
              <a:rPr lang="en-US" sz="2000" kern="1200" dirty="0">
                <a:cs typeface="Times New Roman" pitchFamily="18" charset="0"/>
              </a:rPr>
              <a:t>ransportation to and technological operations at the NPP</a:t>
            </a:r>
            <a:r>
              <a:rPr lang="en-US" altLang="uk-UA" sz="2000" kern="1200" dirty="0">
                <a:cs typeface="Times New Roman" pitchFamily="18" charset="0"/>
              </a:rPr>
              <a:t>. </a:t>
            </a:r>
          </a:p>
          <a:p>
            <a:pPr marL="285750" indent="-285750" algn="just" eaLnBrk="0" fontAlgn="base" hangingPunct="0"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endParaRPr lang="en-US" altLang="uk-UA" sz="2000" kern="1200" dirty="0">
              <a:cs typeface="Times New Roman" pitchFamily="18" charset="0"/>
            </a:endParaRPr>
          </a:p>
          <a:p>
            <a:pPr marL="285750" indent="-285750" algn="just" eaLnBrk="0" fontAlgn="base" hangingPunct="0"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en-US" sz="2000" kern="1200" dirty="0">
                <a:cs typeface="Times New Roman" pitchFamily="18" charset="0"/>
              </a:rPr>
              <a:t>Stage 2. HI-STAR transportation to the facility by specialized railway train. </a:t>
            </a:r>
          </a:p>
          <a:p>
            <a:pPr marL="285750" indent="-285750" algn="just" eaLnBrk="0" fontAlgn="base" hangingPunct="0"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endParaRPr lang="en-US" sz="2000" kern="1200" dirty="0">
              <a:cs typeface="Times New Roman" pitchFamily="18" charset="0"/>
            </a:endParaRPr>
          </a:p>
          <a:p>
            <a:pPr marL="285750" indent="-285750" algn="just" eaLnBrk="0" fontAlgn="base" hangingPunct="0"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en-US" altLang="uk-UA" sz="2000" kern="1200" dirty="0">
                <a:cs typeface="Times New Roman" pitchFamily="18" charset="0"/>
              </a:rPr>
              <a:t>Stage 3. Technological operation at the facility with MCPs reloading to HI-STORMs. </a:t>
            </a:r>
          </a:p>
          <a:p>
            <a:pPr marL="285750" indent="-285750" algn="just" eaLnBrk="0" fontAlgn="base" hangingPunct="0"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endParaRPr lang="en-US" altLang="uk-UA" sz="2000" kern="1200" dirty="0">
              <a:cs typeface="Times New Roman" pitchFamily="18" charset="0"/>
            </a:endParaRPr>
          </a:p>
          <a:p>
            <a:pPr marL="285750" indent="-285750" algn="just" eaLnBrk="0" fontAlgn="base" hangingPunct="0"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en-US" altLang="uk-UA" sz="2000" kern="1200" dirty="0">
                <a:cs typeface="Times New Roman" pitchFamily="18" charset="0"/>
              </a:rPr>
              <a:t>Stage 4. Installation of HI-STORMs for the long-term storage.</a:t>
            </a:r>
          </a:p>
          <a:p>
            <a:pPr marL="285750" indent="-285750" algn="just" eaLnBrk="0" fontAlgn="base" hangingPunct="0"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endParaRPr lang="en-US" sz="2000" kern="1200" dirty="0"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buClrTx/>
            </a:pPr>
            <a:endParaRPr lang="en-US" altLang="uk-UA" sz="2000" kern="1200" dirty="0">
              <a:latin typeface="+mn-lt"/>
              <a:cs typeface="Times New Roman" pitchFamily="18" charset="0"/>
            </a:endParaRPr>
          </a:p>
        </p:txBody>
      </p:sp>
      <p:sp>
        <p:nvSpPr>
          <p:cNvPr id="5" name="Google Shape;118;p16">
            <a:extLst>
              <a:ext uri="{FF2B5EF4-FFF2-40B4-BE49-F238E27FC236}">
                <a16:creationId xmlns:a16="http://schemas.microsoft.com/office/drawing/2014/main" id="{EC87399B-B100-6B51-1EF6-66F2F9286B46}"/>
              </a:ext>
            </a:extLst>
          </p:cNvPr>
          <p:cNvSpPr txBox="1"/>
          <p:nvPr/>
        </p:nvSpPr>
        <p:spPr>
          <a:xfrm>
            <a:off x="8646850" y="6521450"/>
            <a:ext cx="497150" cy="33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600" b="1" i="0" u="none" strike="noStrike" cap="none" smtClean="0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600" b="1" i="0" u="none" strike="noStrike" cap="none" dirty="0">
              <a:solidFill>
                <a:srgbClr val="0066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Розпочалися комплексні холодні випробування ЦСВЯП - фото - InfoAtom">
            <a:extLst>
              <a:ext uri="{FF2B5EF4-FFF2-40B4-BE49-F238E27FC236}">
                <a16:creationId xmlns:a16="http://schemas.microsoft.com/office/drawing/2014/main" id="{BABAFD0E-CF58-153A-446E-159FE530D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927" y="581313"/>
            <a:ext cx="1970841" cy="147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824C43-0A2A-AFEA-6055-7A2D1FD1BD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7561" y="2156842"/>
            <a:ext cx="2109571" cy="14063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17331F-E4E8-BA38-AD76-A6F291735F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763" y="3765533"/>
            <a:ext cx="2377165" cy="136267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76AD1CA-E3EC-A4AC-F1CB-F9D2E4AD7A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3155" y="5243678"/>
            <a:ext cx="2397773" cy="127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036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6D976-3F2B-CE35-DCFF-58935D236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C8C8B71-5A14-C264-B54D-A9AEBF58C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04"/>
          <a:stretch/>
        </p:blipFill>
        <p:spPr bwMode="auto">
          <a:xfrm>
            <a:off x="34511" y="41605"/>
            <a:ext cx="674170" cy="64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120;p16">
            <a:extLst>
              <a:ext uri="{FF2B5EF4-FFF2-40B4-BE49-F238E27FC236}">
                <a16:creationId xmlns:a16="http://schemas.microsoft.com/office/drawing/2014/main" id="{291DFE19-7CD2-4D4A-AFEE-4AD69ABB7E57}"/>
              </a:ext>
            </a:extLst>
          </p:cNvPr>
          <p:cNvSpPr/>
          <p:nvPr/>
        </p:nvSpPr>
        <p:spPr>
          <a:xfrm>
            <a:off x="708681" y="127015"/>
            <a:ext cx="8244126" cy="47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defRPr/>
            </a:pPr>
            <a:r>
              <a:rPr lang="en-US" sz="2200" b="1" dirty="0">
                <a:solidFill>
                  <a:srgbClr val="0000FF"/>
                </a:solidFill>
                <a:latin typeface="+mj-lt"/>
              </a:rPr>
              <a:t>CENTRALIZED SPENT NUCLEAR FUEL STORAGE FACILITY</a:t>
            </a:r>
            <a:r>
              <a:rPr kumimoji="0" lang="uk-UA" sz="2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sym typeface="Arial"/>
              </a:rPr>
              <a:t> </a:t>
            </a:r>
          </a:p>
        </p:txBody>
      </p:sp>
      <p:sp>
        <p:nvSpPr>
          <p:cNvPr id="2" name="Rectangle 50">
            <a:extLst>
              <a:ext uri="{FF2B5EF4-FFF2-40B4-BE49-F238E27FC236}">
                <a16:creationId xmlns:a16="http://schemas.microsoft.com/office/drawing/2014/main" id="{84E045A4-ACAA-E849-5EA7-9C42AD403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00" y="578809"/>
            <a:ext cx="8919999" cy="4650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eaLnBrk="0" fontAlgn="base" hangingPunct="0"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sz="2000" b="1" dirty="0"/>
              <a:t>STAGE 1</a:t>
            </a:r>
            <a:endParaRPr lang="en-US" sz="2000" b="1" kern="1200" dirty="0">
              <a:cs typeface="Times New Roman" pitchFamily="18" charset="0"/>
            </a:endParaRPr>
          </a:p>
          <a:p>
            <a:pPr algn="just"/>
            <a:r>
              <a:rPr lang="en-US" sz="2000" dirty="0"/>
              <a:t>Spent nuclear fuel (SNF) is loaded into a multi-purpose canister (MPC). Two types of MPCs are applied:</a:t>
            </a:r>
            <a:r>
              <a:rPr lang="en-US" sz="2000" b="1" dirty="0"/>
              <a:t> </a:t>
            </a:r>
            <a:r>
              <a:rPr lang="en-US" sz="2000" dirty="0"/>
              <a:t>MPC-31 – for 31 SFAs of VVER-1000 and MPC-85 – for 85 SFAs of VVER-440.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Loaded MPCs are hermetically sealed and dried. MPCs are transferred from HI-TRACKs to HI-STARs, which are located on special railcars.</a:t>
            </a:r>
            <a:endParaRPr lang="en-US" altLang="uk-UA" sz="2000" kern="1200" dirty="0">
              <a:cs typeface="Times New Roman" pitchFamily="18" charset="0"/>
            </a:endParaRPr>
          </a:p>
          <a:p>
            <a:endParaRPr lang="en-US" sz="2000" dirty="0"/>
          </a:p>
          <a:p>
            <a:pPr algn="just" eaLnBrk="0" fontAlgn="base" hangingPunct="0">
              <a:spcBef>
                <a:spcPts val="600"/>
              </a:spcBef>
              <a:spcAft>
                <a:spcPts val="600"/>
              </a:spcAft>
              <a:buClrTx/>
            </a:pPr>
            <a:endParaRPr lang="en-US" sz="2000" kern="1200" dirty="0"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buClrTx/>
            </a:pPr>
            <a:endParaRPr lang="en-US" altLang="uk-UA" sz="2000" kern="1200" dirty="0">
              <a:latin typeface="+mn-lt"/>
              <a:cs typeface="Times New Roman" pitchFamily="18" charset="0"/>
            </a:endParaRPr>
          </a:p>
        </p:txBody>
      </p:sp>
      <p:sp>
        <p:nvSpPr>
          <p:cNvPr id="5" name="Google Shape;118;p16">
            <a:extLst>
              <a:ext uri="{FF2B5EF4-FFF2-40B4-BE49-F238E27FC236}">
                <a16:creationId xmlns:a16="http://schemas.microsoft.com/office/drawing/2014/main" id="{2CEC7204-8F93-E2C3-7C5B-9EB55BAE6B46}"/>
              </a:ext>
            </a:extLst>
          </p:cNvPr>
          <p:cNvSpPr txBox="1"/>
          <p:nvPr/>
        </p:nvSpPr>
        <p:spPr>
          <a:xfrm>
            <a:off x="8646850" y="6521450"/>
            <a:ext cx="497150" cy="33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600" b="1" i="0" u="none" strike="noStrike" cap="none" smtClean="0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600" b="1" i="0" u="none" strike="noStrike" cap="none" dirty="0">
              <a:solidFill>
                <a:srgbClr val="0066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CD3EAC-356E-1395-DB2D-16D8EE502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00" y="3338004"/>
            <a:ext cx="2406915" cy="306763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FDEF3B-6A8E-C362-3E3B-FB72A29F0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5955" y="3352142"/>
            <a:ext cx="1381334" cy="30676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739006-6B64-BAE2-72EA-E1CA1F6BCD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1714" y="3415915"/>
            <a:ext cx="1557547" cy="29858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839762-9284-C951-BD8E-6FD31D855E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6451" y="3415914"/>
            <a:ext cx="2414010" cy="29858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0225B2-07FA-515C-B456-3C5106629B1A}"/>
              </a:ext>
            </a:extLst>
          </p:cNvPr>
          <p:cNvSpPr txBox="1"/>
          <p:nvPr/>
        </p:nvSpPr>
        <p:spPr>
          <a:xfrm>
            <a:off x="287732" y="6125302"/>
            <a:ext cx="84189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MPC-31</a:t>
            </a:r>
            <a:endParaRPr lang="ru-U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9086AA-DB3D-2ECE-A888-BA4CA78368C5}"/>
              </a:ext>
            </a:extLst>
          </p:cNvPr>
          <p:cNvSpPr txBox="1"/>
          <p:nvPr/>
        </p:nvSpPr>
        <p:spPr>
          <a:xfrm>
            <a:off x="1329590" y="6125612"/>
            <a:ext cx="84189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MPC-85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399558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AD989-8F6A-67FF-6AD6-B2B1D0E8D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9F55380-E08C-F1A4-EF58-4B113BB40A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04"/>
          <a:stretch/>
        </p:blipFill>
        <p:spPr bwMode="auto">
          <a:xfrm>
            <a:off x="34511" y="41605"/>
            <a:ext cx="674170" cy="64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120;p16">
            <a:extLst>
              <a:ext uri="{FF2B5EF4-FFF2-40B4-BE49-F238E27FC236}">
                <a16:creationId xmlns:a16="http://schemas.microsoft.com/office/drawing/2014/main" id="{4084C708-95C2-6083-6403-61A5D015C62C}"/>
              </a:ext>
            </a:extLst>
          </p:cNvPr>
          <p:cNvSpPr/>
          <p:nvPr/>
        </p:nvSpPr>
        <p:spPr>
          <a:xfrm>
            <a:off x="708681" y="127015"/>
            <a:ext cx="8244126" cy="47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defRPr/>
            </a:pPr>
            <a:r>
              <a:rPr lang="en-US" sz="2200" b="1" dirty="0">
                <a:solidFill>
                  <a:srgbClr val="0000FF"/>
                </a:solidFill>
                <a:latin typeface="+mj-lt"/>
              </a:rPr>
              <a:t>CENTRALIZED SPENT NUCLEAR FUEL STORAGE FACILITY</a:t>
            </a:r>
            <a:r>
              <a:rPr kumimoji="0" lang="uk-UA" sz="2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sym typeface="Arial"/>
              </a:rPr>
              <a:t> </a:t>
            </a:r>
          </a:p>
        </p:txBody>
      </p:sp>
      <p:sp>
        <p:nvSpPr>
          <p:cNvPr id="2" name="Rectangle 50">
            <a:extLst>
              <a:ext uri="{FF2B5EF4-FFF2-40B4-BE49-F238E27FC236}">
                <a16:creationId xmlns:a16="http://schemas.microsoft.com/office/drawing/2014/main" id="{5EAB8FC5-37F6-144C-2C76-D72071124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00" y="738611"/>
            <a:ext cx="8919999" cy="4650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000" b="1" dirty="0"/>
              <a:t>STAGE 2</a:t>
            </a:r>
            <a:endParaRPr lang="en-US" sz="2000" b="1" kern="1200" dirty="0">
              <a:cs typeface="Times New Roman" pitchFamily="18" charset="0"/>
            </a:endParaRPr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The delivery of spent nuclear fuel from NPP to the facility is carried out by rail transport.</a:t>
            </a:r>
          </a:p>
        </p:txBody>
      </p:sp>
      <p:sp>
        <p:nvSpPr>
          <p:cNvPr id="5" name="Google Shape;118;p16">
            <a:extLst>
              <a:ext uri="{FF2B5EF4-FFF2-40B4-BE49-F238E27FC236}">
                <a16:creationId xmlns:a16="http://schemas.microsoft.com/office/drawing/2014/main" id="{4DF4E361-4B85-123B-5D54-56F93E41159E}"/>
              </a:ext>
            </a:extLst>
          </p:cNvPr>
          <p:cNvSpPr txBox="1"/>
          <p:nvPr/>
        </p:nvSpPr>
        <p:spPr>
          <a:xfrm>
            <a:off x="8646850" y="6521450"/>
            <a:ext cx="497150" cy="33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600" b="1" i="0" u="none" strike="noStrike" cap="none" smtClean="0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600" b="1" i="0" u="none" strike="noStrike" cap="none" dirty="0">
              <a:solidFill>
                <a:srgbClr val="0066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B08C3D-75F7-03E3-060B-7B1A340F2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3605" y="2553042"/>
            <a:ext cx="5342295" cy="3728783"/>
          </a:xfrm>
          <a:prstGeom prst="rect">
            <a:avLst/>
          </a:prstGeom>
        </p:spPr>
      </p:pic>
      <p:pic>
        <p:nvPicPr>
          <p:cNvPr id="3" name="Місце для вмісту 14">
            <a:extLst>
              <a:ext uri="{FF2B5EF4-FFF2-40B4-BE49-F238E27FC236}">
                <a16:creationId xmlns:a16="http://schemas.microsoft.com/office/drawing/2014/main" id="{94AF0071-F744-FD7B-B2B4-753C0C4E9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099" y="2553042"/>
            <a:ext cx="3109407" cy="37287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D651DC-0E1E-5AA9-6C7C-D294D29456A4}"/>
              </a:ext>
            </a:extLst>
          </p:cNvPr>
          <p:cNvSpPr txBox="1"/>
          <p:nvPr/>
        </p:nvSpPr>
        <p:spPr>
          <a:xfrm>
            <a:off x="2575471" y="3008642"/>
            <a:ext cx="507581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900" b="1" dirty="0"/>
              <a:t> </a:t>
            </a:r>
            <a:r>
              <a:rPr lang="en-US" sz="900" b="1" dirty="0"/>
              <a:t>Lid</a:t>
            </a:r>
            <a:endParaRPr lang="ru-UA" sz="9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6A8BCE-38B8-CC5A-5BE3-F97F6402E09D}"/>
              </a:ext>
            </a:extLst>
          </p:cNvPr>
          <p:cNvSpPr txBox="1"/>
          <p:nvPr/>
        </p:nvSpPr>
        <p:spPr>
          <a:xfrm>
            <a:off x="268100" y="2703842"/>
            <a:ext cx="55486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900" b="1" dirty="0"/>
              <a:t> </a:t>
            </a:r>
            <a:r>
              <a:rPr lang="en-US" sz="900" b="1" dirty="0"/>
              <a:t>Screw</a:t>
            </a:r>
            <a:endParaRPr lang="ru-UA" sz="9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843E24-D609-4C93-40E3-CA003A84655B}"/>
              </a:ext>
            </a:extLst>
          </p:cNvPr>
          <p:cNvSpPr txBox="1"/>
          <p:nvPr/>
        </p:nvSpPr>
        <p:spPr>
          <a:xfrm>
            <a:off x="2543432" y="3249195"/>
            <a:ext cx="7941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Inspection port</a:t>
            </a:r>
            <a:r>
              <a:rPr lang="uk-UA" sz="900" b="1" dirty="0"/>
              <a:t> </a:t>
            </a:r>
            <a:endParaRPr lang="ru-UA" sz="9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DCB77B-5D0A-A193-A967-6C88A3F86EBB}"/>
              </a:ext>
            </a:extLst>
          </p:cNvPr>
          <p:cNvSpPr txBox="1"/>
          <p:nvPr/>
        </p:nvSpPr>
        <p:spPr>
          <a:xfrm>
            <a:off x="2563406" y="3643677"/>
            <a:ext cx="79412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Flange</a:t>
            </a:r>
            <a:endParaRPr lang="ru-UA" sz="9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D27E2C-3BC1-D3D0-11AA-F96F2D0C9BFB}"/>
              </a:ext>
            </a:extLst>
          </p:cNvPr>
          <p:cNvSpPr txBox="1"/>
          <p:nvPr/>
        </p:nvSpPr>
        <p:spPr>
          <a:xfrm>
            <a:off x="2646680" y="3954047"/>
            <a:ext cx="67955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Shell</a:t>
            </a:r>
            <a:endParaRPr lang="ru-UA" sz="9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67E3A2-8C11-EACF-FD60-DFC86582C467}"/>
              </a:ext>
            </a:extLst>
          </p:cNvPr>
          <p:cNvSpPr txBox="1"/>
          <p:nvPr/>
        </p:nvSpPr>
        <p:spPr>
          <a:xfrm>
            <a:off x="263495" y="3808534"/>
            <a:ext cx="50866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Lifting pin</a:t>
            </a:r>
            <a:endParaRPr lang="ru-UA" sz="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F7486F-417E-76B5-685B-823732B3AC43}"/>
              </a:ext>
            </a:extLst>
          </p:cNvPr>
          <p:cNvSpPr txBox="1"/>
          <p:nvPr/>
        </p:nvSpPr>
        <p:spPr>
          <a:xfrm>
            <a:off x="278403" y="5741901"/>
            <a:ext cx="54455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Bottom forging</a:t>
            </a:r>
            <a:endParaRPr lang="ru-UA" sz="800" b="1" dirty="0"/>
          </a:p>
        </p:txBody>
      </p:sp>
    </p:spTree>
    <p:extLst>
      <p:ext uri="{BB962C8B-B14F-4D97-AF65-F5344CB8AC3E}">
        <p14:creationId xmlns:p14="http://schemas.microsoft.com/office/powerpoint/2010/main" val="20008273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CF608-A393-51A8-6BC9-F77CF7E2B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FB2D9D-7DCD-CE99-4CF1-B4B1D23EC1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04"/>
          <a:stretch/>
        </p:blipFill>
        <p:spPr bwMode="auto">
          <a:xfrm>
            <a:off x="34511" y="41605"/>
            <a:ext cx="674170" cy="64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120;p16">
            <a:extLst>
              <a:ext uri="{FF2B5EF4-FFF2-40B4-BE49-F238E27FC236}">
                <a16:creationId xmlns:a16="http://schemas.microsoft.com/office/drawing/2014/main" id="{257E420C-3768-0932-E40B-35AD3B5E4441}"/>
              </a:ext>
            </a:extLst>
          </p:cNvPr>
          <p:cNvSpPr/>
          <p:nvPr/>
        </p:nvSpPr>
        <p:spPr>
          <a:xfrm>
            <a:off x="708681" y="127015"/>
            <a:ext cx="8244126" cy="47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defRPr/>
            </a:pPr>
            <a:r>
              <a:rPr lang="en-US" sz="2200" b="1" dirty="0">
                <a:solidFill>
                  <a:srgbClr val="0000FF"/>
                </a:solidFill>
                <a:latin typeface="+mj-lt"/>
              </a:rPr>
              <a:t>CENTRALIZED SPENT NUCLEAR FUEL STORAGE FACILITY</a:t>
            </a:r>
            <a:r>
              <a:rPr kumimoji="0" lang="uk-UA" sz="2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sym typeface="Arial"/>
              </a:rPr>
              <a:t> </a:t>
            </a:r>
          </a:p>
        </p:txBody>
      </p:sp>
      <p:sp>
        <p:nvSpPr>
          <p:cNvPr id="2" name="Rectangle 50">
            <a:extLst>
              <a:ext uri="{FF2B5EF4-FFF2-40B4-BE49-F238E27FC236}">
                <a16:creationId xmlns:a16="http://schemas.microsoft.com/office/drawing/2014/main" id="{37F068B3-EA2C-F5D3-1FB5-B4A629CE1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00" y="738611"/>
            <a:ext cx="8919999" cy="1622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000" b="1" dirty="0"/>
              <a:t>STAGE 3</a:t>
            </a:r>
          </a:p>
          <a:p>
            <a:endParaRPr lang="en-US" sz="2000" dirty="0"/>
          </a:p>
          <a:p>
            <a:pPr algn="just"/>
            <a:r>
              <a:rPr lang="en-US" sz="2000" dirty="0"/>
              <a:t>After the train arrival to the facility, the special railcar with the HI-STAR is transported to the Receiving building. 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In the building the HI-STAR is placed into a special node for reloading the MPC from the HI-STAR to the HI-STORM.</a:t>
            </a:r>
          </a:p>
        </p:txBody>
      </p:sp>
      <p:sp>
        <p:nvSpPr>
          <p:cNvPr id="5" name="Google Shape;118;p16">
            <a:extLst>
              <a:ext uri="{FF2B5EF4-FFF2-40B4-BE49-F238E27FC236}">
                <a16:creationId xmlns:a16="http://schemas.microsoft.com/office/drawing/2014/main" id="{E8578F04-F8B0-7A97-E615-74323A3D75BE}"/>
              </a:ext>
            </a:extLst>
          </p:cNvPr>
          <p:cNvSpPr txBox="1"/>
          <p:nvPr/>
        </p:nvSpPr>
        <p:spPr>
          <a:xfrm>
            <a:off x="8646850" y="6521450"/>
            <a:ext cx="497150" cy="33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600" b="1" i="0" u="none" strike="noStrike" cap="none" smtClean="0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600" b="1" i="0" u="none" strike="noStrike" cap="none" dirty="0">
              <a:solidFill>
                <a:srgbClr val="0066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Рисунок 11">
            <a:extLst>
              <a:ext uri="{FF2B5EF4-FFF2-40B4-BE49-F238E27FC236}">
                <a16:creationId xmlns:a16="http://schemas.microsoft.com/office/drawing/2014/main" id="{A58DDED8-2D0B-7A7C-C999-7F06A5507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814" y="3586477"/>
            <a:ext cx="4375547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26F5475-CA61-D7BF-F88F-A04188780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9657" y="3586478"/>
            <a:ext cx="4343400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18214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5C3DD-5DE2-C8B5-4873-7F69469E0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7BC8442-BD6D-145F-0340-FEDC68ACED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04"/>
          <a:stretch/>
        </p:blipFill>
        <p:spPr bwMode="auto">
          <a:xfrm>
            <a:off x="34511" y="41605"/>
            <a:ext cx="674170" cy="64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120;p16">
            <a:extLst>
              <a:ext uri="{FF2B5EF4-FFF2-40B4-BE49-F238E27FC236}">
                <a16:creationId xmlns:a16="http://schemas.microsoft.com/office/drawing/2014/main" id="{A5530510-97FF-79DD-6EE6-C204304CE662}"/>
              </a:ext>
            </a:extLst>
          </p:cNvPr>
          <p:cNvSpPr/>
          <p:nvPr/>
        </p:nvSpPr>
        <p:spPr>
          <a:xfrm>
            <a:off x="708681" y="127015"/>
            <a:ext cx="8244126" cy="47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defRPr/>
            </a:pPr>
            <a:r>
              <a:rPr lang="en-US" sz="2200" b="1" dirty="0">
                <a:solidFill>
                  <a:srgbClr val="0000FF"/>
                </a:solidFill>
                <a:latin typeface="+mj-lt"/>
              </a:rPr>
              <a:t>CENTRALIZED SPENT NUCLEAR FUEL STORAGE FACILITY</a:t>
            </a:r>
            <a:r>
              <a:rPr kumimoji="0" lang="uk-UA" sz="2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sym typeface="Arial"/>
              </a:rPr>
              <a:t> </a:t>
            </a:r>
          </a:p>
        </p:txBody>
      </p:sp>
      <p:sp>
        <p:nvSpPr>
          <p:cNvPr id="2" name="Rectangle 50">
            <a:extLst>
              <a:ext uri="{FF2B5EF4-FFF2-40B4-BE49-F238E27FC236}">
                <a16:creationId xmlns:a16="http://schemas.microsoft.com/office/drawing/2014/main" id="{14DCB70D-B7CC-61C4-1F6C-2C021A05C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00" y="738611"/>
            <a:ext cx="8919999" cy="4650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000" b="1" dirty="0"/>
              <a:t>STAGE 4</a:t>
            </a:r>
          </a:p>
          <a:p>
            <a:r>
              <a:rPr lang="en-US" altLang="uk-UA" sz="2000" kern="1200" dirty="0">
                <a:cs typeface="Times New Roman" pitchFamily="18" charset="0"/>
              </a:rPr>
              <a:t>Installation of a HI-STORM for the long-term storage is performed with a specialized container carrier.</a:t>
            </a:r>
          </a:p>
          <a:p>
            <a:endParaRPr lang="en-US" sz="2000" dirty="0"/>
          </a:p>
        </p:txBody>
      </p:sp>
      <p:sp>
        <p:nvSpPr>
          <p:cNvPr id="5" name="Google Shape;118;p16">
            <a:extLst>
              <a:ext uri="{FF2B5EF4-FFF2-40B4-BE49-F238E27FC236}">
                <a16:creationId xmlns:a16="http://schemas.microsoft.com/office/drawing/2014/main" id="{2EE2B30C-937A-1918-B967-22CDCD9FD45B}"/>
              </a:ext>
            </a:extLst>
          </p:cNvPr>
          <p:cNvSpPr txBox="1"/>
          <p:nvPr/>
        </p:nvSpPr>
        <p:spPr>
          <a:xfrm>
            <a:off x="8646850" y="6521450"/>
            <a:ext cx="497150" cy="33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600" b="1" i="0" u="none" strike="noStrike" cap="none" smtClean="0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600" b="1" i="0" u="none" strike="noStrike" cap="none" dirty="0">
              <a:solidFill>
                <a:srgbClr val="0066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0D81068F-A276-E418-E374-C5C98AF82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032" r="34589"/>
          <a:stretch>
            <a:fillRect/>
          </a:stretch>
        </p:blipFill>
        <p:spPr bwMode="auto">
          <a:xfrm>
            <a:off x="5550167" y="2201854"/>
            <a:ext cx="3096683" cy="457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635372-72B6-1596-3238-33AB4E023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242" y="2031166"/>
            <a:ext cx="3941685" cy="221719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A73569B-F884-8B13-5AA7-395DD065C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241" y="4340429"/>
            <a:ext cx="3941685" cy="240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83602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4305A-6F95-1FD9-2203-3BE03B608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8C62E78-7B52-E215-158C-1168D84D19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04"/>
          <a:stretch/>
        </p:blipFill>
        <p:spPr bwMode="auto">
          <a:xfrm>
            <a:off x="34511" y="41605"/>
            <a:ext cx="674170" cy="64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120;p16">
            <a:extLst>
              <a:ext uri="{FF2B5EF4-FFF2-40B4-BE49-F238E27FC236}">
                <a16:creationId xmlns:a16="http://schemas.microsoft.com/office/drawing/2014/main" id="{4ECA7677-4369-9058-BDBE-00E484A2CFD2}"/>
              </a:ext>
            </a:extLst>
          </p:cNvPr>
          <p:cNvSpPr/>
          <p:nvPr/>
        </p:nvSpPr>
        <p:spPr>
          <a:xfrm>
            <a:off x="708681" y="127015"/>
            <a:ext cx="8244126" cy="47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defRPr/>
            </a:pPr>
            <a:r>
              <a:rPr lang="en-US" sz="2200" b="1" dirty="0">
                <a:solidFill>
                  <a:srgbClr val="0000FF"/>
                </a:solidFill>
                <a:latin typeface="+mj-lt"/>
              </a:rPr>
              <a:t>CONCLUSIONS</a:t>
            </a:r>
            <a:r>
              <a:rPr kumimoji="0" lang="uk-UA" sz="2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sym typeface="Arial"/>
              </a:rPr>
              <a:t> </a:t>
            </a:r>
          </a:p>
        </p:txBody>
      </p:sp>
      <p:sp>
        <p:nvSpPr>
          <p:cNvPr id="2" name="Rectangle 50">
            <a:extLst>
              <a:ext uri="{FF2B5EF4-FFF2-40B4-BE49-F238E27FC236}">
                <a16:creationId xmlns:a16="http://schemas.microsoft.com/office/drawing/2014/main" id="{42F9EB2A-D5A6-A8FC-DB5C-5FD5C7422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00" y="848339"/>
            <a:ext cx="8919999" cy="4650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 algn="just" eaLnBrk="0" fontAlgn="base" hangingPunct="0"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en-US" sz="1800" kern="1200" dirty="0">
                <a:cs typeface="Times New Roman" pitchFamily="18" charset="0"/>
              </a:rPr>
              <a:t>A review of global experience in the field of spent nuclear fuel management does not currently allow for an indisputable choice of a single promising strategy that would best meet the needs of any country. </a:t>
            </a:r>
          </a:p>
          <a:p>
            <a:pPr marL="285750" indent="-285750" algn="just" eaLnBrk="0" fontAlgn="base" hangingPunct="0"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endParaRPr lang="en-US" sz="1800" kern="1200" dirty="0">
              <a:cs typeface="Times New Roman" pitchFamily="18" charset="0"/>
            </a:endParaRPr>
          </a:p>
          <a:p>
            <a:pPr marL="285750" indent="-285750" algn="just" eaLnBrk="0" fontAlgn="base" hangingPunct="0"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en-US" sz="1800" kern="1200" dirty="0">
                <a:cs typeface="Times New Roman" pitchFamily="18" charset="0"/>
              </a:rPr>
              <a:t>The solution to the problem in a particular country should largely be found in the strategies for organizing the nuclear fuel cycle, and this, in turn, depends on national priorities and the energy development program.</a:t>
            </a:r>
          </a:p>
          <a:p>
            <a:pPr marL="285750" indent="-285750" algn="just" eaLnBrk="0" fontAlgn="base" hangingPunct="0"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endParaRPr lang="en-US" sz="1800" kern="1200" dirty="0">
              <a:cs typeface="Times New Roman" pitchFamily="18" charset="0"/>
            </a:endParaRPr>
          </a:p>
          <a:p>
            <a:pPr marL="285750" indent="-285750" algn="just" eaLnBrk="0" fontAlgn="base" hangingPunct="0"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en-US" sz="1800" kern="1200" dirty="0">
                <a:cs typeface="Times New Roman" pitchFamily="18" charset="0"/>
              </a:rPr>
              <a:t>Ukraine's current spent nuclear fuel management strategy is focused on deferred solution (interim dry storage), aiming for long-term storage within the country and excluding its historical dependence on </a:t>
            </a:r>
            <a:r>
              <a:rPr lang="en-US" sz="1800" kern="1200" dirty="0" err="1">
                <a:cs typeface="Times New Roman" pitchFamily="18" charset="0"/>
              </a:rPr>
              <a:t>russia</a:t>
            </a:r>
            <a:r>
              <a:rPr lang="en-US" sz="1800" kern="1200" dirty="0">
                <a:cs typeface="Times New Roman" pitchFamily="18" charset="0"/>
              </a:rPr>
              <a:t> for reprocessing and storage. </a:t>
            </a:r>
          </a:p>
          <a:p>
            <a:pPr marL="285750" indent="-285750" algn="just" eaLnBrk="0" fontAlgn="base" hangingPunct="0"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endParaRPr lang="en-US" sz="1800" kern="1200" dirty="0">
              <a:cs typeface="Times New Roman" pitchFamily="18" charset="0"/>
            </a:endParaRPr>
          </a:p>
          <a:p>
            <a:pPr marL="285750" indent="-285750" algn="just" eaLnBrk="0" fontAlgn="base" hangingPunct="0"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en-US" sz="1800" kern="1200" dirty="0">
                <a:cs typeface="Times New Roman" pitchFamily="18" charset="0"/>
              </a:rPr>
              <a:t>Energoatom's spent nuclear fuel management represents a significant move towards self-sufficiency and strategic independence within a challenging geopolitical environment, while laying the groundwork for eventual permanent disposal solutions.</a:t>
            </a:r>
          </a:p>
        </p:txBody>
      </p:sp>
      <p:sp>
        <p:nvSpPr>
          <p:cNvPr id="5" name="Google Shape;118;p16">
            <a:extLst>
              <a:ext uri="{FF2B5EF4-FFF2-40B4-BE49-F238E27FC236}">
                <a16:creationId xmlns:a16="http://schemas.microsoft.com/office/drawing/2014/main" id="{2432C282-152B-ABC1-4F48-BF190BBA69ED}"/>
              </a:ext>
            </a:extLst>
          </p:cNvPr>
          <p:cNvSpPr txBox="1"/>
          <p:nvPr/>
        </p:nvSpPr>
        <p:spPr>
          <a:xfrm>
            <a:off x="8646850" y="6521450"/>
            <a:ext cx="497150" cy="33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600" b="1" i="0" u="none" strike="noStrike" cap="none" smtClean="0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600" b="1" i="0" u="none" strike="noStrike" cap="none" dirty="0">
              <a:solidFill>
                <a:srgbClr val="0066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348104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70" r="570" b="1674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11752" y="188982"/>
            <a:ext cx="5265845" cy="784391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1344554" y="973373"/>
            <a:ext cx="6400240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00">
              <a:lnSpc>
                <a:spcPts val="5184"/>
              </a:lnSpc>
              <a:buClrTx/>
            </a:pPr>
            <a:r>
              <a:rPr lang="en-US" sz="2400" kern="1200" spc="570" dirty="0">
                <a:solidFill>
                  <a:srgbClr val="FFFFFF"/>
                </a:solidFill>
                <a:latin typeface="Gotham Pro Medium" panose="02000603030000020004" pitchFamily="2" charset="0"/>
                <a:ea typeface="+mn-ea"/>
                <a:cs typeface="Gotham Pro Medium" panose="02000603030000020004" pitchFamily="2" charset="0"/>
              </a:rPr>
              <a:t>STAND WITH </a:t>
            </a:r>
            <a:r>
              <a:rPr lang="en-US" sz="2400" kern="1200" spc="570" dirty="0">
                <a:solidFill>
                  <a:srgbClr val="F8E600"/>
                </a:solidFill>
                <a:latin typeface="Gotham Pro Medium" panose="02000603030000020004" pitchFamily="2" charset="0"/>
                <a:ea typeface="+mn-ea"/>
                <a:cs typeface="Gotham Pro Medium" panose="02000603030000020004" pitchFamily="2" charset="0"/>
              </a:rPr>
              <a:t>UKRAINE</a:t>
            </a:r>
          </a:p>
          <a:p>
            <a:pPr algn="ctr" defTabSz="685800">
              <a:lnSpc>
                <a:spcPts val="5184"/>
              </a:lnSpc>
              <a:buClrTx/>
            </a:pPr>
            <a:endParaRPr lang="en-US" sz="2400" kern="1200" spc="570" dirty="0">
              <a:solidFill>
                <a:srgbClr val="F8E600"/>
              </a:solidFill>
              <a:latin typeface="Gotham Pro Medium" panose="02000603030000020004" pitchFamily="2" charset="0"/>
              <a:ea typeface="+mn-ea"/>
              <a:cs typeface="Gotham Pro Medium" panose="02000603030000020004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3FAE23-F4EE-4FD5-8638-259FECCDB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5020396"/>
            <a:ext cx="2185019" cy="14479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786FE6-C207-43B9-BB41-7BCE89105F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6964" y="5016361"/>
            <a:ext cx="2185019" cy="14479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B311B2-77AF-4E3F-B886-22C15A93A3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3747" y="5017705"/>
            <a:ext cx="2185019" cy="144793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DAC588-9F27-4DC4-8172-48FAD8AA8A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1715" y="5016361"/>
            <a:ext cx="2185019" cy="1447938"/>
          </a:xfrm>
          <a:prstGeom prst="rect">
            <a:avLst/>
          </a:prstGeom>
        </p:spPr>
      </p:pic>
      <p:sp>
        <p:nvSpPr>
          <p:cNvPr id="10" name="Google Shape;796;p38"/>
          <p:cNvSpPr/>
          <p:nvPr/>
        </p:nvSpPr>
        <p:spPr>
          <a:xfrm>
            <a:off x="1344554" y="2492532"/>
            <a:ext cx="6448424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t>Thank you very much                           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15827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 txBox="1"/>
          <p:nvPr/>
        </p:nvSpPr>
        <p:spPr>
          <a:xfrm>
            <a:off x="8769350" y="7090"/>
            <a:ext cx="374650" cy="33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600" b="1" i="0" u="none" strike="noStrike" cap="none" smtClean="0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600" b="1" i="0" u="none" strike="noStrike" cap="none" dirty="0">
              <a:solidFill>
                <a:srgbClr val="0066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22;p16"/>
          <p:cNvSpPr/>
          <p:nvPr/>
        </p:nvSpPr>
        <p:spPr>
          <a:xfrm>
            <a:off x="4814657" y="957557"/>
            <a:ext cx="4129838" cy="94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 eaLnBrk="0" fontAlgn="base" hangingPunct="0">
              <a:spcBef>
                <a:spcPct val="0"/>
              </a:spcBef>
              <a:buClrTx/>
              <a:defRPr/>
            </a:pPr>
            <a:r>
              <a:rPr lang="en-US" sz="1600" kern="1200" dirty="0">
                <a:latin typeface="+mn-lt"/>
                <a:cs typeface="Times New Roman" pitchFamily="18" charset="0"/>
              </a:rPr>
              <a:t>The way a country manages its spent nuclear fuel is primarily determined by the type of nuclear fuel cycle it applies, which is widely categorized into two main approaches: </a:t>
            </a:r>
            <a:r>
              <a:rPr lang="uk-UA" sz="1600" kern="1200" dirty="0">
                <a:latin typeface="+mn-lt"/>
                <a:cs typeface="Times New Roman" pitchFamily="18" charset="0"/>
              </a:rPr>
              <a:t> </a:t>
            </a:r>
          </a:p>
          <a:p>
            <a:pPr algn="just" eaLnBrk="0" fontAlgn="base" hangingPunct="0">
              <a:spcBef>
                <a:spcPct val="0"/>
              </a:spcBef>
              <a:spcAft>
                <a:spcPts val="600"/>
              </a:spcAft>
              <a:buClrTx/>
              <a:defRPr/>
            </a:pPr>
            <a:endParaRPr lang="uk-UA" sz="1600" kern="1200" dirty="0">
              <a:latin typeface="+mn-lt"/>
              <a:cs typeface="Times New Roman" pitchFamily="18" charset="0"/>
            </a:endParaRPr>
          </a:p>
        </p:txBody>
      </p:sp>
      <p:sp>
        <p:nvSpPr>
          <p:cNvPr id="15" name="Прямокутник 14"/>
          <p:cNvSpPr/>
          <p:nvPr/>
        </p:nvSpPr>
        <p:spPr>
          <a:xfrm>
            <a:off x="4810902" y="2383330"/>
            <a:ext cx="128449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0" fontAlgn="base" hangingPunct="0"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sz="1600" kern="1200" dirty="0">
                <a:cs typeface="Times New Roman" pitchFamily="18" charset="0"/>
              </a:rPr>
              <a:t>Open</a:t>
            </a:r>
            <a:r>
              <a:rPr lang="uk-UA" sz="1600" kern="1200" dirty="0">
                <a:cs typeface="Times New Roman" pitchFamily="18" charset="0"/>
              </a:rPr>
              <a:t>. </a:t>
            </a:r>
          </a:p>
          <a:p>
            <a:pPr marL="285750" indent="-285750" algn="just" eaLnBrk="0" fontAlgn="base" hangingPunct="0"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sz="1600" kern="1200" dirty="0">
                <a:cs typeface="Times New Roman" pitchFamily="18" charset="0"/>
              </a:rPr>
              <a:t>Closed</a:t>
            </a:r>
            <a:r>
              <a:rPr lang="uk-UA" sz="1600" kern="1200" dirty="0">
                <a:cs typeface="Times New Roman" pitchFamily="18" charset="0"/>
              </a:rPr>
              <a:t>.</a:t>
            </a:r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04"/>
          <a:stretch/>
        </p:blipFill>
        <p:spPr bwMode="auto">
          <a:xfrm>
            <a:off x="34511" y="41605"/>
            <a:ext cx="674170" cy="64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Google Shape;120;p16"/>
          <p:cNvSpPr/>
          <p:nvPr/>
        </p:nvSpPr>
        <p:spPr>
          <a:xfrm>
            <a:off x="708681" y="124069"/>
            <a:ext cx="8060669" cy="47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rgbClr val="0000FF"/>
                </a:solidFill>
                <a:latin typeface="+mj-lt"/>
              </a:rPr>
              <a:t>SPENT NUCLEAR FUEL</a:t>
            </a:r>
            <a:r>
              <a:rPr lang="uk-UA" sz="24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+mj-lt"/>
              </a:rPr>
              <a:t>MANAGEMENT</a:t>
            </a:r>
            <a:r>
              <a:rPr kumimoji="0" lang="uk-UA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37" y="872698"/>
            <a:ext cx="4208481" cy="3215359"/>
          </a:xfrm>
          <a:prstGeom prst="rect">
            <a:avLst/>
          </a:prstGeom>
        </p:spPr>
      </p:pic>
      <p:sp>
        <p:nvSpPr>
          <p:cNvPr id="18" name="Google Shape;122;p16"/>
          <p:cNvSpPr/>
          <p:nvPr/>
        </p:nvSpPr>
        <p:spPr>
          <a:xfrm>
            <a:off x="4810902" y="3325314"/>
            <a:ext cx="4133593" cy="592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 eaLnBrk="0" fontAlgn="base" hangingPunct="0">
              <a:spcBef>
                <a:spcPct val="0"/>
              </a:spcBef>
              <a:buClrTx/>
              <a:defRPr/>
            </a:pPr>
            <a:r>
              <a:rPr lang="en-US" sz="1600" kern="1200" dirty="0">
                <a:latin typeface="+mn-lt"/>
                <a:cs typeface="Times New Roman" pitchFamily="18" charset="0"/>
              </a:rPr>
              <a:t>There are several strategies for the final stage of the fuel cycle (spent fuel management)</a:t>
            </a:r>
            <a:r>
              <a:rPr lang="uk-UA" sz="1600" kern="1200" dirty="0">
                <a:latin typeface="+mn-lt"/>
                <a:cs typeface="Times New Roman" pitchFamily="18" charset="0"/>
              </a:rPr>
              <a:t>: </a:t>
            </a:r>
          </a:p>
          <a:p>
            <a:pPr algn="just" eaLnBrk="0" fontAlgn="base" hangingPunct="0">
              <a:spcBef>
                <a:spcPct val="0"/>
              </a:spcBef>
              <a:spcAft>
                <a:spcPts val="600"/>
              </a:spcAft>
              <a:buClrTx/>
              <a:defRPr/>
            </a:pPr>
            <a:endParaRPr lang="uk-UA" sz="1600" kern="1200" dirty="0">
              <a:latin typeface="+mn-lt"/>
              <a:cs typeface="Times New Roman" pitchFamily="18" charset="0"/>
            </a:endParaRPr>
          </a:p>
        </p:txBody>
      </p:sp>
      <p:sp>
        <p:nvSpPr>
          <p:cNvPr id="19" name="Прямокутник 18"/>
          <p:cNvSpPr/>
          <p:nvPr/>
        </p:nvSpPr>
        <p:spPr>
          <a:xfrm>
            <a:off x="382385" y="4121309"/>
            <a:ext cx="850392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0" fontAlgn="base" hangingPunct="0"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sz="1600" kern="1200" dirty="0">
                <a:cs typeface="Times New Roman" pitchFamily="18" charset="0"/>
              </a:rPr>
              <a:t>Spent fuel reprocessing: this process involves chemically separating reusable uranium and plutonium from spent fuel so they can be returned to the fuel cycle. The highly radioactive fission products are isolated as high-level waste, which then requires long-term storage. </a:t>
            </a:r>
          </a:p>
          <a:p>
            <a:pPr marL="285750" indent="-285750" algn="just" eaLnBrk="0" fontAlgn="base" hangingPunct="0"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sz="1600" kern="1200" dirty="0">
                <a:cs typeface="Times New Roman" pitchFamily="18" charset="0"/>
              </a:rPr>
              <a:t>Deferred solution: This approach involves storing spent fuel in temporary facilities, either at NPP sites or at centralized interim storage facilities, without immediate reprocessing or permanent disposal.</a:t>
            </a:r>
          </a:p>
          <a:p>
            <a:pPr marL="285750" indent="-285750" algn="just" eaLnBrk="0" fontAlgn="base" hangingPunct="0"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sz="1600" kern="1200" dirty="0">
                <a:cs typeface="Times New Roman" pitchFamily="18" charset="0"/>
              </a:rPr>
              <a:t>Direct disposal: this strategy involves preparing spent fuel (after optional interim storage) for direct emplacement in deep geological repositories without prior reprocessing.</a:t>
            </a:r>
          </a:p>
        </p:txBody>
      </p:sp>
    </p:spTree>
    <p:extLst>
      <p:ext uri="{BB962C8B-B14F-4D97-AF65-F5344CB8AC3E}">
        <p14:creationId xmlns:p14="http://schemas.microsoft.com/office/powerpoint/2010/main" val="626284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2" y="231668"/>
            <a:ext cx="8229600" cy="6337300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br>
              <a:rPr lang="uk-UA" sz="1400" dirty="0">
                <a:solidFill>
                  <a:schemeClr val="accent1">
                    <a:lumMod val="50000"/>
                  </a:schemeClr>
                </a:solidFill>
              </a:rPr>
            </a:b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FontTx/>
              <a:buNone/>
              <a:defRPr/>
            </a:pPr>
            <a:endParaRPr lang="uk-UA" sz="1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FontTx/>
              <a:buNone/>
              <a:defRPr/>
            </a:pPr>
            <a:endParaRPr lang="uk-UA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5618933"/>
              </p:ext>
            </p:extLst>
          </p:nvPr>
        </p:nvGraphicFramePr>
        <p:xfrm>
          <a:off x="925018" y="791279"/>
          <a:ext cx="7316189" cy="4955608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882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2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28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75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indent="-228600" algn="ctr">
                        <a:lnSpc>
                          <a:spcPts val="133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Country</a:t>
                      </a:r>
                      <a:endParaRPr lang="uk-UA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ts val="133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Deferred</a:t>
                      </a:r>
                      <a:r>
                        <a:rPr lang="en-US" sz="1600" baseline="0" dirty="0">
                          <a:effectLst/>
                        </a:rPr>
                        <a:t> solution</a:t>
                      </a:r>
                      <a:endParaRPr lang="uk-UA" sz="1300" dirty="0">
                        <a:effectLst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ts val="133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Direct disposal</a:t>
                      </a:r>
                      <a:endParaRPr lang="uk-UA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ts val="133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Reprocessing</a:t>
                      </a:r>
                      <a:endParaRPr lang="uk-UA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013">
                <a:tc>
                  <a:txBody>
                    <a:bodyPr/>
                    <a:lstStyle/>
                    <a:p>
                      <a:pPr indent="-228600"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</a:rPr>
                        <a:t>Belgium</a:t>
                      </a:r>
                      <a:endParaRPr lang="uk-UA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+mn-lt"/>
                        </a:rPr>
                        <a:t>+</a:t>
                      </a:r>
                      <a:endParaRPr lang="uk-UA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+mn-lt"/>
                        </a:rPr>
                        <a:t>- </a:t>
                      </a:r>
                      <a:endParaRPr lang="uk-UA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uk-UA" sz="1600" b="1" dirty="0">
                          <a:effectLst/>
                          <a:latin typeface="+mn-lt"/>
                        </a:rPr>
                        <a:t>+*</a:t>
                      </a:r>
                      <a:endParaRPr lang="uk-UA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356">
                <a:tc>
                  <a:txBody>
                    <a:bodyPr/>
                    <a:lstStyle/>
                    <a:p>
                      <a:pPr marL="0" indent="-228600" algn="ctr" defTabSz="914400" rtl="0" eaLnBrk="1" latinLnBrk="0" hangingPunct="1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</a:rPr>
                        <a:t>Slovakia</a:t>
                      </a:r>
                      <a:endParaRPr lang="uk-UA" sz="1600" b="1" kern="1200" noProof="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-228600" algn="ctr" defTabSz="914400" rtl="0" eaLnBrk="1" latinLnBrk="0" hangingPunct="1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effectLst/>
                          <a:latin typeface="+mn-lt"/>
                        </a:rPr>
                        <a:t>+</a:t>
                      </a:r>
                      <a:endParaRPr lang="uk-UA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effectLst/>
                          <a:latin typeface="+mn-lt"/>
                        </a:rPr>
                        <a:t>-</a:t>
                      </a:r>
                      <a:endParaRPr lang="uk-UA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-228600" algn="ctr" defTabSz="914400" rtl="0" eaLnBrk="1" latinLnBrk="0" hangingPunct="1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effectLst/>
                          <a:latin typeface="+mn-lt"/>
                        </a:rPr>
                        <a:t>-</a:t>
                      </a:r>
                      <a:endParaRPr lang="uk-UA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013">
                <a:tc>
                  <a:txBody>
                    <a:bodyPr/>
                    <a:lstStyle/>
                    <a:p>
                      <a:pPr marL="0" indent="-228600" algn="ctr" defTabSz="914400" rtl="0" eaLnBrk="1" latinLnBrk="0" hangingPunct="1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</a:rPr>
                        <a:t>Czech Republic</a:t>
                      </a:r>
                      <a:endParaRPr lang="uk-UA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marR="0" indent="-228600" algn="ctr" defTabSz="914400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kern="1200" dirty="0">
                          <a:effectLst/>
                          <a:latin typeface="+mn-lt"/>
                        </a:rPr>
                        <a:t>+</a:t>
                      </a:r>
                      <a:endParaRPr lang="uk-UA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effectLst/>
                          <a:latin typeface="+mn-lt"/>
                        </a:rPr>
                        <a:t>-</a:t>
                      </a:r>
                      <a:endParaRPr lang="uk-UA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-228600" algn="ctr" defTabSz="914400" rtl="0" eaLnBrk="1" latinLnBrk="0" hangingPunct="1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effectLst/>
                          <a:latin typeface="+mn-lt"/>
                        </a:rPr>
                        <a:t>-</a:t>
                      </a:r>
                      <a:endParaRPr lang="uk-UA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013">
                <a:tc>
                  <a:txBody>
                    <a:bodyPr/>
                    <a:lstStyle/>
                    <a:p>
                      <a:pPr marL="0" indent="-228600" algn="ctr" defTabSz="914400" rtl="0" eaLnBrk="1" latinLnBrk="0" hangingPunct="1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</a:rPr>
                        <a:t>Hungary</a:t>
                      </a:r>
                      <a:endParaRPr lang="uk-UA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marR="0" indent="-228600" algn="ctr" defTabSz="914400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kern="1200" dirty="0">
                          <a:effectLst/>
                          <a:latin typeface="+mn-lt"/>
                        </a:rPr>
                        <a:t>+</a:t>
                      </a:r>
                      <a:endParaRPr lang="uk-UA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effectLst/>
                          <a:latin typeface="+mn-lt"/>
                        </a:rPr>
                        <a:t>-</a:t>
                      </a:r>
                      <a:endParaRPr lang="uk-UA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indent="-228600" algn="ctr" defTabSz="914400" rtl="0" eaLnBrk="1" latinLnBrk="0" hangingPunct="1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>
                          <a:effectLst/>
                          <a:latin typeface="+mn-lt"/>
                        </a:rPr>
                        <a:t>-</a:t>
                      </a:r>
                      <a:endParaRPr lang="uk-UA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2070">
                <a:tc>
                  <a:txBody>
                    <a:bodyPr/>
                    <a:lstStyle/>
                    <a:p>
                      <a:pPr indent="-228600"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</a:rPr>
                        <a:t>United Kingdom</a:t>
                      </a:r>
                      <a:endParaRPr lang="uk-UA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uk-UA" sz="1600" b="1" dirty="0">
                          <a:effectLst/>
                          <a:latin typeface="+mn-lt"/>
                        </a:rPr>
                        <a:t>+*</a:t>
                      </a:r>
                      <a:endParaRPr lang="uk-UA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013">
                <a:tc>
                  <a:txBody>
                    <a:bodyPr/>
                    <a:lstStyle/>
                    <a:p>
                      <a:pPr indent="-228600"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</a:rPr>
                        <a:t>India</a:t>
                      </a:r>
                      <a:endParaRPr lang="uk-UA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+mn-lt"/>
                        </a:rPr>
                        <a:t>-</a:t>
                      </a:r>
                      <a:endParaRPr lang="uk-UA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uk-UA" sz="1600" b="1" dirty="0">
                          <a:effectLst/>
                          <a:latin typeface="+mn-lt"/>
                        </a:rPr>
                        <a:t>+*</a:t>
                      </a:r>
                      <a:endParaRPr lang="uk-UA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1013">
                <a:tc>
                  <a:txBody>
                    <a:bodyPr/>
                    <a:lstStyle/>
                    <a:p>
                      <a:pPr indent="-228600"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</a:rPr>
                        <a:t>USA</a:t>
                      </a:r>
                      <a:endParaRPr lang="uk-UA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 +*</a:t>
                      </a:r>
                      <a:endParaRPr lang="uk-UA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4004026819"/>
                  </a:ext>
                </a:extLst>
              </a:tr>
              <a:tr h="271013">
                <a:tc>
                  <a:txBody>
                    <a:bodyPr/>
                    <a:lstStyle/>
                    <a:p>
                      <a:pPr marR="0" indent="-228600" algn="ctr" rtl="0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1" i="0" u="none" strike="noStrike" cap="none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Ukraine</a:t>
                      </a:r>
                      <a:endParaRPr lang="uk-UA" sz="1600" b="1" i="0" u="none" strike="noStrike" cap="none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781041247"/>
                  </a:ext>
                </a:extLst>
              </a:tr>
              <a:tr h="271013">
                <a:tc>
                  <a:txBody>
                    <a:bodyPr/>
                    <a:lstStyle/>
                    <a:p>
                      <a:pPr indent="-228600"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</a:rPr>
                        <a:t>Canada</a:t>
                      </a:r>
                      <a:endParaRPr lang="uk-UA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+mn-lt"/>
                        </a:rPr>
                        <a:t>-</a:t>
                      </a:r>
                      <a:endParaRPr lang="uk-UA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+mn-lt"/>
                        </a:rPr>
                        <a:t>+</a:t>
                      </a:r>
                      <a:endParaRPr lang="uk-UA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+mn-lt"/>
                        </a:rPr>
                        <a:t>-</a:t>
                      </a:r>
                      <a:endParaRPr lang="uk-UA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1013">
                <a:tc>
                  <a:txBody>
                    <a:bodyPr/>
                    <a:lstStyle/>
                    <a:p>
                      <a:pPr indent="-228600"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</a:rPr>
                        <a:t>China</a:t>
                      </a:r>
                      <a:endParaRPr lang="uk-UA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+mn-lt"/>
                        </a:rPr>
                        <a:t> -</a:t>
                      </a:r>
                      <a:endParaRPr lang="uk-UA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+mn-lt"/>
                        </a:rPr>
                        <a:t>-</a:t>
                      </a:r>
                      <a:endParaRPr lang="uk-UA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+mn-lt"/>
                        </a:rPr>
                        <a:t>+</a:t>
                      </a:r>
                      <a:endParaRPr lang="uk-UA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1013">
                <a:tc>
                  <a:txBody>
                    <a:bodyPr/>
                    <a:lstStyle/>
                    <a:p>
                      <a:pPr indent="-228600"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</a:rPr>
                        <a:t>Germany</a:t>
                      </a:r>
                      <a:endParaRPr lang="uk-UA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+mn-lt"/>
                        </a:rPr>
                        <a:t> -</a:t>
                      </a:r>
                      <a:endParaRPr lang="uk-UA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+mn-lt"/>
                        </a:rPr>
                        <a:t>+</a:t>
                      </a:r>
                      <a:endParaRPr lang="uk-UA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uk-UA" sz="1600" b="1" dirty="0">
                          <a:effectLst/>
                          <a:latin typeface="+mn-lt"/>
                        </a:rPr>
                        <a:t>+*</a:t>
                      </a:r>
                      <a:endParaRPr lang="uk-UA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1013">
                <a:tc>
                  <a:txBody>
                    <a:bodyPr/>
                    <a:lstStyle/>
                    <a:p>
                      <a:pPr indent="-228600"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</a:rPr>
                        <a:t>russia federation</a:t>
                      </a:r>
                      <a:endParaRPr lang="uk-UA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+mn-lt"/>
                        </a:rPr>
                        <a:t> -</a:t>
                      </a:r>
                      <a:endParaRPr lang="uk-UA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-</a:t>
                      </a:r>
                      <a:endParaRPr lang="uk-UA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+mn-lt"/>
                        </a:rPr>
                        <a:t>+</a:t>
                      </a:r>
                      <a:endParaRPr lang="uk-UA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1013">
                <a:tc>
                  <a:txBody>
                    <a:bodyPr/>
                    <a:lstStyle/>
                    <a:p>
                      <a:pPr indent="-228600"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Finland</a:t>
                      </a:r>
                      <a:endParaRPr lang="uk-UA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+mn-lt"/>
                        </a:rPr>
                        <a:t> -</a:t>
                      </a:r>
                      <a:endParaRPr lang="uk-UA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+mn-lt"/>
                        </a:rPr>
                        <a:t>+</a:t>
                      </a:r>
                      <a:endParaRPr lang="uk-UA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+mn-lt"/>
                        </a:rPr>
                        <a:t>-</a:t>
                      </a:r>
                      <a:endParaRPr lang="uk-UA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1013">
                <a:tc>
                  <a:txBody>
                    <a:bodyPr/>
                    <a:lstStyle/>
                    <a:p>
                      <a:pPr indent="-228600"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</a:rPr>
                        <a:t>France</a:t>
                      </a:r>
                      <a:endParaRPr lang="uk-UA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+mn-lt"/>
                        </a:rPr>
                        <a:t> -</a:t>
                      </a:r>
                      <a:endParaRPr lang="uk-UA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+mn-lt"/>
                        </a:rPr>
                        <a:t>-</a:t>
                      </a:r>
                      <a:endParaRPr lang="uk-UA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+mn-lt"/>
                        </a:rPr>
                        <a:t>+</a:t>
                      </a:r>
                      <a:endParaRPr lang="uk-UA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1013">
                <a:tc>
                  <a:txBody>
                    <a:bodyPr/>
                    <a:lstStyle/>
                    <a:p>
                      <a:pPr indent="-228600"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</a:rPr>
                        <a:t>Sweden</a:t>
                      </a:r>
                      <a:endParaRPr lang="uk-UA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+mn-lt"/>
                        </a:rPr>
                        <a:t> -</a:t>
                      </a:r>
                      <a:endParaRPr lang="uk-UA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+mn-lt"/>
                        </a:rPr>
                        <a:t>+</a:t>
                      </a:r>
                      <a:endParaRPr lang="uk-UA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+mn-lt"/>
                        </a:rPr>
                        <a:t>-</a:t>
                      </a:r>
                      <a:endParaRPr lang="uk-UA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1013">
                <a:tc>
                  <a:txBody>
                    <a:bodyPr/>
                    <a:lstStyle/>
                    <a:p>
                      <a:pPr indent="-228600"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</a:rPr>
                        <a:t>Japan</a:t>
                      </a:r>
                      <a:endParaRPr lang="uk-UA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+mn-lt"/>
                        </a:rPr>
                        <a:t> -</a:t>
                      </a:r>
                      <a:endParaRPr lang="uk-UA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+mn-lt"/>
                        </a:rPr>
                        <a:t>-</a:t>
                      </a:r>
                      <a:endParaRPr lang="uk-UA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+mn-lt"/>
                        </a:rPr>
                        <a:t>+</a:t>
                      </a:r>
                      <a:endParaRPr lang="uk-UA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5" name="Объект 2"/>
          <p:cNvSpPr txBox="1">
            <a:spLocks/>
          </p:cNvSpPr>
          <p:nvPr/>
        </p:nvSpPr>
        <p:spPr bwMode="auto">
          <a:xfrm>
            <a:off x="3304032" y="5694819"/>
            <a:ext cx="3783605" cy="32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uk-UA" sz="1600" kern="1200" dirty="0">
                <a:solidFill>
                  <a:srgbClr val="000000"/>
                </a:solidFill>
                <a:ea typeface="Arial"/>
                <a:cs typeface="Times New Roman" pitchFamily="18" charset="0"/>
              </a:rPr>
              <a:t>* - </a:t>
            </a:r>
            <a:r>
              <a:rPr lang="en-US" sz="1600" kern="1200" dirty="0">
                <a:solidFill>
                  <a:srgbClr val="000000"/>
                </a:solidFill>
                <a:ea typeface="Arial"/>
                <a:cs typeface="Times New Roman" pitchFamily="18" charset="0"/>
              </a:rPr>
              <a:t>partial reprocessing</a:t>
            </a:r>
            <a:endParaRPr lang="uk-UA" sz="1600" kern="1200" dirty="0">
              <a:solidFill>
                <a:srgbClr val="000000"/>
              </a:solidFill>
              <a:ea typeface="Arial"/>
              <a:cs typeface="Times New Roman" pitchFamily="18" charset="0"/>
            </a:endParaRPr>
          </a:p>
          <a:p>
            <a:pPr marL="0" indent="0">
              <a:buFontTx/>
              <a:buNone/>
              <a:defRPr/>
            </a:pPr>
            <a:endParaRPr lang="uk-UA" kern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Google Shape;118;p16"/>
          <p:cNvSpPr txBox="1"/>
          <p:nvPr/>
        </p:nvSpPr>
        <p:spPr>
          <a:xfrm>
            <a:off x="8769350" y="7090"/>
            <a:ext cx="374650" cy="33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600" b="1" i="0" u="none" strike="noStrike" cap="none" smtClean="0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600" b="1" i="0" u="none" strike="noStrike" cap="none" dirty="0">
              <a:solidFill>
                <a:srgbClr val="0066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04"/>
          <a:stretch/>
        </p:blipFill>
        <p:spPr bwMode="auto">
          <a:xfrm>
            <a:off x="34511" y="41605"/>
            <a:ext cx="674170" cy="64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120;p16"/>
          <p:cNvSpPr/>
          <p:nvPr/>
        </p:nvSpPr>
        <p:spPr>
          <a:xfrm>
            <a:off x="971600" y="127015"/>
            <a:ext cx="8060669" cy="47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rgbClr val="0000FF"/>
                </a:solidFill>
                <a:latin typeface="+mj-lt"/>
              </a:rPr>
              <a:t>SPENT NUCLEAR FUEL</a:t>
            </a:r>
            <a:r>
              <a:rPr lang="uk-UA" sz="24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+mj-lt"/>
              </a:rPr>
              <a:t>MANAGEMENT</a:t>
            </a:r>
            <a:r>
              <a:rPr kumimoji="0" lang="uk-UA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2" name="Прямокутник 1"/>
          <p:cNvSpPr/>
          <p:nvPr/>
        </p:nvSpPr>
        <p:spPr>
          <a:xfrm>
            <a:off x="708681" y="6024818"/>
            <a:ext cx="79230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  <a:buClrTx/>
              <a:defRPr/>
            </a:pPr>
            <a:r>
              <a:rPr lang="en-US" sz="1800" b="1" dirty="0"/>
              <a:t>Many countries have not yet decided and continue to store SNF until a final strategy is chosen (the so-called "deferred decision")</a:t>
            </a:r>
            <a:endParaRPr lang="uk-UA" sz="1800" b="1" dirty="0">
              <a:solidFill>
                <a:srgbClr val="60597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043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7"/>
          <p:cNvSpPr/>
          <p:nvPr/>
        </p:nvSpPr>
        <p:spPr>
          <a:xfrm>
            <a:off x="50693" y="-387157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118;p16">
            <a:extLst>
              <a:ext uri="{FF2B5EF4-FFF2-40B4-BE49-F238E27FC236}">
                <a16:creationId xmlns:a16="http://schemas.microsoft.com/office/drawing/2014/main" id="{739B6157-22AC-4271-9EFC-E38661FA41C3}"/>
              </a:ext>
            </a:extLst>
          </p:cNvPr>
          <p:cNvSpPr txBox="1"/>
          <p:nvPr/>
        </p:nvSpPr>
        <p:spPr>
          <a:xfrm>
            <a:off x="8631068" y="42058"/>
            <a:ext cx="512932" cy="33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600" b="1" i="0" u="none" strike="noStrike" cap="none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600" b="1" i="0" u="none" strike="noStrike" cap="none" dirty="0">
              <a:solidFill>
                <a:srgbClr val="0066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04"/>
          <a:stretch/>
        </p:blipFill>
        <p:spPr bwMode="auto">
          <a:xfrm>
            <a:off x="34511" y="41605"/>
            <a:ext cx="674170" cy="64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Google Shape;120;p16"/>
          <p:cNvSpPr/>
          <p:nvPr/>
        </p:nvSpPr>
        <p:spPr>
          <a:xfrm>
            <a:off x="708681" y="124069"/>
            <a:ext cx="8060669" cy="47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rgbClr val="0000FF"/>
                </a:solidFill>
                <a:latin typeface="+mj-lt"/>
              </a:rPr>
              <a:t>JSC “NNEGC ”ENERGOATOM”</a:t>
            </a:r>
            <a:r>
              <a:rPr kumimoji="0" lang="uk-UA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08" y="1113274"/>
            <a:ext cx="8825983" cy="5314579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53577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/>
          <p:nvPr/>
        </p:nvSpPr>
        <p:spPr>
          <a:xfrm>
            <a:off x="1395413" y="1984375"/>
            <a:ext cx="457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7"/>
          <p:cNvSpPr/>
          <p:nvPr/>
        </p:nvSpPr>
        <p:spPr>
          <a:xfrm>
            <a:off x="1395413" y="1452563"/>
            <a:ext cx="457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17"/>
          <p:cNvSpPr/>
          <p:nvPr/>
        </p:nvSpPr>
        <p:spPr>
          <a:xfrm>
            <a:off x="1395413" y="1452563"/>
            <a:ext cx="1058862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7"/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7"/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7"/>
          <p:cNvSpPr/>
          <p:nvPr/>
        </p:nvSpPr>
        <p:spPr>
          <a:xfrm>
            <a:off x="552226" y="117015"/>
            <a:ext cx="8227931" cy="45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300" b="1" dirty="0">
                <a:solidFill>
                  <a:srgbClr val="0000FF"/>
                </a:solidFill>
                <a:latin typeface="+mj-lt"/>
              </a:rPr>
              <a:t>NUCLEAR FUEL</a:t>
            </a:r>
            <a:endParaRPr lang="uk-UA" sz="2300" b="1" dirty="0">
              <a:solidFill>
                <a:srgbClr val="0000FF"/>
              </a:solidFill>
              <a:latin typeface="+mj-lt"/>
              <a:sym typeface="Arial"/>
            </a:endParaRPr>
          </a:p>
        </p:txBody>
      </p:sp>
      <p:sp>
        <p:nvSpPr>
          <p:cNvPr id="32" name="Google Shape;118;p16">
            <a:extLst>
              <a:ext uri="{FF2B5EF4-FFF2-40B4-BE49-F238E27FC236}">
                <a16:creationId xmlns:a16="http://schemas.microsoft.com/office/drawing/2014/main" id="{739B6157-22AC-4271-9EFC-E38661FA41C3}"/>
              </a:ext>
            </a:extLst>
          </p:cNvPr>
          <p:cNvSpPr txBox="1"/>
          <p:nvPr/>
        </p:nvSpPr>
        <p:spPr>
          <a:xfrm>
            <a:off x="8665032" y="0"/>
            <a:ext cx="478968" cy="33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600" b="1" i="0" u="none" strike="noStrike" cap="none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600" b="1" i="0" u="none" strike="noStrike" cap="none" dirty="0">
              <a:solidFill>
                <a:srgbClr val="0066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04"/>
          <a:stretch/>
        </p:blipFill>
        <p:spPr bwMode="auto">
          <a:xfrm>
            <a:off x="34511" y="41605"/>
            <a:ext cx="674170" cy="64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Google Shape;273;p31"/>
          <p:cNvSpPr txBox="1"/>
          <p:nvPr/>
        </p:nvSpPr>
        <p:spPr>
          <a:xfrm>
            <a:off x="1081931" y="918948"/>
            <a:ext cx="6537960" cy="9325630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 algn="just" eaLnBrk="0" fontAlgn="base" hangingPunct="0"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  <a:defRPr sz="1600" kern="1200">
                <a:cs typeface="Times New Roman" pitchFamily="18" charset="0"/>
              </a:defRPr>
            </a:lvl1pPr>
          </a:lstStyle>
          <a:p>
            <a:r>
              <a:rPr lang="en-US" sz="1800" dirty="0"/>
              <a:t>Nuclear fuel management is an integral part of the technological process of electricity production.</a:t>
            </a:r>
            <a:endParaRPr lang="uk-UA" sz="1800" dirty="0"/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Energoatom supplies nuclear fuel produced by Westinghouse for all of its units. RWFA for VVER-1000 and NOVA E-5/NOVCC for VVER-440.</a:t>
            </a:r>
          </a:p>
          <a:p>
            <a:endParaRPr lang="en-US" sz="1800" dirty="0"/>
          </a:p>
          <a:p>
            <a:r>
              <a:rPr lang="en-US" sz="1800" dirty="0"/>
              <a:t>Energoatom’s nuclear fuel management is completely independent of the </a:t>
            </a:r>
            <a:r>
              <a:rPr lang="en-US" sz="1800" dirty="0" err="1"/>
              <a:t>russian</a:t>
            </a:r>
            <a:r>
              <a:rPr lang="en-US" sz="1800" dirty="0"/>
              <a:t> federation.</a:t>
            </a:r>
            <a:endParaRPr lang="uk-UA" sz="1800" dirty="0"/>
          </a:p>
          <a:p>
            <a:endParaRPr lang="en-US" sz="1800" dirty="0"/>
          </a:p>
          <a:p>
            <a:r>
              <a:rPr lang="en-US" sz="1800" dirty="0"/>
              <a:t>Energoatom is a participant of the APIS project. APIS is </a:t>
            </a:r>
            <a:r>
              <a:rPr lang="en-US" sz="1800" b="1" dirty="0"/>
              <a:t>A</a:t>
            </a:r>
            <a:r>
              <a:rPr lang="en-US" sz="1800" dirty="0"/>
              <a:t>ccelerated </a:t>
            </a:r>
            <a:r>
              <a:rPr lang="en-US" sz="1800" b="1" dirty="0"/>
              <a:t>P</a:t>
            </a:r>
            <a:r>
              <a:rPr lang="en-US" sz="1800" dirty="0"/>
              <a:t>rogram for </a:t>
            </a:r>
            <a:r>
              <a:rPr lang="en-US" sz="1800" b="1" dirty="0"/>
              <a:t>I</a:t>
            </a:r>
            <a:r>
              <a:rPr lang="en-US" sz="1800" dirty="0"/>
              <a:t>mplementation of secure VVER fuel </a:t>
            </a:r>
            <a:r>
              <a:rPr lang="en-US" sz="1800" b="1" dirty="0"/>
              <a:t>S</a:t>
            </a:r>
            <a:r>
              <a:rPr lang="en-US" sz="1800" dirty="0"/>
              <a:t>upply, indicating that the European countries operating VVER reactors have an urgent need to qualify an alternative fuel supplier to secure the future power generation.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24" name="Рисунок 5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539" y="729584"/>
            <a:ext cx="1181100" cy="6103896"/>
          </a:xfrm>
          <a:prstGeom prst="rect">
            <a:avLst/>
          </a:prstGeom>
          <a:noFill/>
          <a:ln>
            <a:noFill/>
          </a:ln>
          <a:effectLst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52" y="807419"/>
            <a:ext cx="984579" cy="6026061"/>
          </a:xfrm>
          <a:prstGeom prst="rect">
            <a:avLst/>
          </a:prstGeom>
          <a:noFill/>
          <a:ln>
            <a:noFill/>
          </a:ln>
          <a:effectLst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val="2573918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 txBox="1"/>
          <p:nvPr/>
        </p:nvSpPr>
        <p:spPr>
          <a:xfrm>
            <a:off x="8769350" y="7090"/>
            <a:ext cx="374650" cy="33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600" b="1" i="0" u="none" strike="noStrike" cap="none" smtClean="0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600" b="1" i="0" u="none" strike="noStrike" cap="none" dirty="0">
              <a:solidFill>
                <a:srgbClr val="0066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04"/>
          <a:stretch/>
        </p:blipFill>
        <p:spPr bwMode="auto">
          <a:xfrm>
            <a:off x="34511" y="41605"/>
            <a:ext cx="674170" cy="64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Google Shape;120;p16"/>
          <p:cNvSpPr/>
          <p:nvPr/>
        </p:nvSpPr>
        <p:spPr>
          <a:xfrm>
            <a:off x="708681" y="44407"/>
            <a:ext cx="8060669" cy="47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defRPr/>
            </a:pPr>
            <a:r>
              <a:rPr lang="en-US" sz="2200" b="1" dirty="0">
                <a:solidFill>
                  <a:srgbClr val="0000FF"/>
                </a:solidFill>
                <a:latin typeface="+mj-lt"/>
              </a:rPr>
              <a:t>RETROSPECTIVE ENERGOATOM’S NUCLEAR FUEL</a:t>
            </a:r>
            <a:r>
              <a:rPr lang="uk-UA" sz="22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200" b="1" dirty="0">
                <a:solidFill>
                  <a:srgbClr val="0000FF"/>
                </a:solidFill>
                <a:latin typeface="+mj-lt"/>
              </a:rPr>
              <a:t>MANAGEMENT</a:t>
            </a:r>
            <a:r>
              <a:rPr kumimoji="0" lang="uk-UA" sz="2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sym typeface="Arial"/>
              </a:rPr>
              <a:t> </a:t>
            </a:r>
          </a:p>
        </p:txBody>
      </p:sp>
      <p:sp>
        <p:nvSpPr>
          <p:cNvPr id="89" name="AutoShape 118"/>
          <p:cNvSpPr>
            <a:spLocks noChangeArrowheads="1"/>
          </p:cNvSpPr>
          <p:nvPr/>
        </p:nvSpPr>
        <p:spPr bwMode="auto">
          <a:xfrm>
            <a:off x="4356100" y="823526"/>
            <a:ext cx="4662488" cy="4361167"/>
          </a:xfrm>
          <a:prstGeom prst="flowChartAlternateProcess">
            <a:avLst/>
          </a:prstGeom>
          <a:solidFill>
            <a:srgbClr val="F79646">
              <a:lumMod val="20000"/>
              <a:lumOff val="80000"/>
            </a:srgb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0" name="AutoShape 119"/>
          <p:cNvSpPr>
            <a:spLocks noChangeArrowheads="1"/>
          </p:cNvSpPr>
          <p:nvPr/>
        </p:nvSpPr>
        <p:spPr bwMode="auto">
          <a:xfrm>
            <a:off x="7813675" y="2349500"/>
            <a:ext cx="863600" cy="647700"/>
          </a:xfrm>
          <a:prstGeom prst="flowChartAlternateProcess">
            <a:avLst/>
          </a:prstGeom>
          <a:solidFill>
            <a:srgbClr val="F79646">
              <a:lumMod val="60000"/>
              <a:lumOff val="40000"/>
            </a:srgb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1800" kern="1200" dirty="0">
                <a:solidFill>
                  <a:prstClr val="black"/>
                </a:solidFill>
                <a:ea typeface="+mn-ea"/>
                <a:cs typeface="+mn-cs"/>
              </a:rPr>
              <a:t>ZNPP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1" name="AutoShape 120"/>
          <p:cNvSpPr>
            <a:spLocks noChangeArrowheads="1"/>
          </p:cNvSpPr>
          <p:nvPr/>
        </p:nvSpPr>
        <p:spPr bwMode="auto">
          <a:xfrm>
            <a:off x="5724525" y="2349500"/>
            <a:ext cx="1008063" cy="647700"/>
          </a:xfrm>
          <a:prstGeom prst="flowChartAlternateProcess">
            <a:avLst/>
          </a:prstGeom>
          <a:solidFill>
            <a:srgbClr val="F79646">
              <a:lumMod val="60000"/>
              <a:lumOff val="40000"/>
            </a:srgb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1800" kern="1200" dirty="0">
                <a:solidFill>
                  <a:prstClr val="black"/>
                </a:solidFill>
                <a:ea typeface="+mn-ea"/>
                <a:cs typeface="+mn-cs"/>
              </a:rPr>
              <a:t>SUNPP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" name="AutoShape 121"/>
          <p:cNvSpPr>
            <a:spLocks noChangeArrowheads="1"/>
          </p:cNvSpPr>
          <p:nvPr/>
        </p:nvSpPr>
        <p:spPr bwMode="auto">
          <a:xfrm>
            <a:off x="6837972" y="2349500"/>
            <a:ext cx="907441" cy="647700"/>
          </a:xfrm>
          <a:prstGeom prst="flowChartAlternateProcess">
            <a:avLst/>
          </a:prstGeom>
          <a:solidFill>
            <a:srgbClr val="F79646">
              <a:lumMod val="60000"/>
              <a:lumOff val="40000"/>
            </a:srgb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1800" kern="1200" dirty="0" err="1">
                <a:solidFill>
                  <a:prstClr val="black"/>
                </a:solidFill>
                <a:ea typeface="+mn-ea"/>
                <a:cs typeface="+mn-cs"/>
              </a:rPr>
              <a:t>KhNPP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3" name="AutoShape 122"/>
          <p:cNvSpPr>
            <a:spLocks noChangeArrowheads="1"/>
          </p:cNvSpPr>
          <p:nvPr/>
        </p:nvSpPr>
        <p:spPr bwMode="auto">
          <a:xfrm>
            <a:off x="4716463" y="2349500"/>
            <a:ext cx="862012" cy="647700"/>
          </a:xfrm>
          <a:prstGeom prst="flowChartAlternateProcess">
            <a:avLst/>
          </a:prstGeom>
          <a:solidFill>
            <a:srgbClr val="F79646">
              <a:lumMod val="60000"/>
              <a:lumOff val="40000"/>
            </a:srgb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1800" kern="1200" dirty="0">
                <a:solidFill>
                  <a:prstClr val="black"/>
                </a:solidFill>
                <a:ea typeface="+mn-ea"/>
                <a:cs typeface="+mn-cs"/>
              </a:rPr>
              <a:t>RNPP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4" name="Line 123"/>
          <p:cNvSpPr>
            <a:spLocks noChangeShapeType="1"/>
          </p:cNvSpPr>
          <p:nvPr/>
        </p:nvSpPr>
        <p:spPr bwMode="auto">
          <a:xfrm flipH="1">
            <a:off x="5076825" y="1527521"/>
            <a:ext cx="1079500" cy="792162"/>
          </a:xfrm>
          <a:prstGeom prst="line">
            <a:avLst/>
          </a:prstGeom>
          <a:noFill/>
          <a:ln w="15875">
            <a:solidFill>
              <a:sysClr val="windowText" lastClr="00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" name="Line 124"/>
          <p:cNvSpPr>
            <a:spLocks noChangeShapeType="1"/>
          </p:cNvSpPr>
          <p:nvPr/>
        </p:nvSpPr>
        <p:spPr bwMode="auto">
          <a:xfrm flipH="1">
            <a:off x="6300788" y="1527521"/>
            <a:ext cx="358775" cy="792162"/>
          </a:xfrm>
          <a:prstGeom prst="line">
            <a:avLst/>
          </a:prstGeom>
          <a:noFill/>
          <a:ln w="15875">
            <a:solidFill>
              <a:sysClr val="windowText" lastClr="00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6" name="Line 125"/>
          <p:cNvSpPr>
            <a:spLocks noChangeShapeType="1"/>
          </p:cNvSpPr>
          <p:nvPr/>
        </p:nvSpPr>
        <p:spPr bwMode="auto">
          <a:xfrm>
            <a:off x="7091363" y="1527521"/>
            <a:ext cx="217487" cy="792162"/>
          </a:xfrm>
          <a:prstGeom prst="line">
            <a:avLst/>
          </a:prstGeom>
          <a:noFill/>
          <a:ln w="15875">
            <a:solidFill>
              <a:sysClr val="windowText" lastClr="00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7" name="Line 126"/>
          <p:cNvSpPr>
            <a:spLocks noChangeShapeType="1"/>
          </p:cNvSpPr>
          <p:nvPr/>
        </p:nvSpPr>
        <p:spPr bwMode="auto">
          <a:xfrm>
            <a:off x="7523163" y="1527521"/>
            <a:ext cx="722312" cy="792162"/>
          </a:xfrm>
          <a:prstGeom prst="line">
            <a:avLst/>
          </a:prstGeom>
          <a:noFill/>
          <a:ln w="15875">
            <a:solidFill>
              <a:sysClr val="windowText" lastClr="00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8" name="AutoShape 145"/>
          <p:cNvSpPr>
            <a:spLocks noChangeArrowheads="1"/>
          </p:cNvSpPr>
          <p:nvPr/>
        </p:nvSpPr>
        <p:spPr bwMode="auto">
          <a:xfrm>
            <a:off x="7110105" y="3647120"/>
            <a:ext cx="1871662" cy="1081088"/>
          </a:xfrm>
          <a:prstGeom prst="flowChartAlternateProcess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dash"/>
            <a:headEnd/>
            <a:tailEnd/>
          </a:ln>
          <a:effectLst/>
        </p:spPr>
        <p:txBody>
          <a:bodyPr wrap="none" anchor="ctr"/>
          <a:lstStyle/>
          <a:p>
            <a:pPr algn="ctr">
              <a:buClrTx/>
            </a:pPr>
            <a:r>
              <a:rPr lang="en-US" altLang="ru-RU" sz="17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On-site Dry Spent</a:t>
            </a:r>
          </a:p>
          <a:p>
            <a:pPr algn="ctr">
              <a:buClrTx/>
            </a:pPr>
            <a:r>
              <a:rPr lang="en-US" altLang="ru-RU" sz="17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 Fuel Storage</a:t>
            </a:r>
          </a:p>
          <a:p>
            <a:pPr algn="ctr">
              <a:buClrTx/>
            </a:pPr>
            <a:r>
              <a:rPr lang="en-US" altLang="ru-RU" sz="17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 Facility </a:t>
            </a:r>
            <a:endParaRPr lang="ru-RU" altLang="ru-RU" sz="1700" b="1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0" name="AutoShape 148"/>
          <p:cNvSpPr>
            <a:spLocks noChangeArrowheads="1"/>
          </p:cNvSpPr>
          <p:nvPr/>
        </p:nvSpPr>
        <p:spPr bwMode="auto">
          <a:xfrm>
            <a:off x="179388" y="3068639"/>
            <a:ext cx="2773362" cy="2913714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ru-RU" sz="1600" b="1" kern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1600" b="1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Technological storage and reprocessing</a:t>
            </a:r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1" name="AutoShape 152"/>
          <p:cNvSpPr>
            <a:spLocks noChangeArrowheads="1"/>
          </p:cNvSpPr>
          <p:nvPr/>
        </p:nvSpPr>
        <p:spPr bwMode="auto">
          <a:xfrm>
            <a:off x="428557" y="3262795"/>
            <a:ext cx="2160587" cy="647700"/>
          </a:xfrm>
          <a:prstGeom prst="flowChartAlternateProcess">
            <a:avLst/>
          </a:prstGeom>
          <a:solidFill>
            <a:srgbClr val="FFFF99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ru-RU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PA</a:t>
            </a:r>
            <a:r>
              <a:rPr kumimoji="0" lang="uk-UA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“</a:t>
            </a:r>
            <a:r>
              <a:rPr lang="en-US" sz="1800" dirty="0" err="1">
                <a:latin typeface="+mn-lt"/>
              </a:rPr>
              <a:t>Mayak</a:t>
            </a:r>
            <a:r>
              <a:rPr kumimoji="0" lang="uk-UA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ru-RU" sz="1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c. Chelyabinsk</a:t>
            </a:r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" name="AutoShape 153"/>
          <p:cNvSpPr>
            <a:spLocks noChangeArrowheads="1"/>
          </p:cNvSpPr>
          <p:nvPr/>
        </p:nvSpPr>
        <p:spPr bwMode="auto">
          <a:xfrm>
            <a:off x="432594" y="4092747"/>
            <a:ext cx="2159000" cy="576262"/>
          </a:xfrm>
          <a:prstGeom prst="flowChartAlternateProcess">
            <a:avLst/>
          </a:prstGeom>
          <a:solidFill>
            <a:srgbClr val="FFFF99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1800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PA</a:t>
            </a:r>
            <a:r>
              <a:rPr kumimoji="0" lang="uk-UA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“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MCC</a:t>
            </a:r>
            <a:r>
              <a:rPr kumimoji="0" lang="uk-UA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ru-RU" sz="1400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altLang="ru-RU" sz="1400" kern="1200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Zheleznogorsk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" name="Text Box 160"/>
          <p:cNvSpPr txBox="1">
            <a:spLocks noChangeArrowheads="1"/>
          </p:cNvSpPr>
          <p:nvPr/>
        </p:nvSpPr>
        <p:spPr bwMode="auto">
          <a:xfrm>
            <a:off x="3077021" y="5307614"/>
            <a:ext cx="14652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b="1" kern="1200"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200" dirty="0"/>
              <a:t>HIGH-LEVEL </a:t>
            </a:r>
          </a:p>
          <a:p>
            <a:endParaRPr lang="en-US" altLang="ru-RU" sz="1200" dirty="0"/>
          </a:p>
          <a:p>
            <a:r>
              <a:rPr lang="en-US" altLang="ru-RU" sz="1200" dirty="0"/>
              <a:t>RADIOACTIVE WASTES</a:t>
            </a:r>
          </a:p>
        </p:txBody>
      </p:sp>
      <p:sp>
        <p:nvSpPr>
          <p:cNvPr id="106" name="AutoShape 11"/>
          <p:cNvSpPr>
            <a:spLocks noChangeArrowheads="1"/>
          </p:cNvSpPr>
          <p:nvPr/>
        </p:nvSpPr>
        <p:spPr bwMode="auto">
          <a:xfrm>
            <a:off x="179388" y="1612111"/>
            <a:ext cx="3744912" cy="1288812"/>
          </a:xfrm>
          <a:prstGeom prst="flowChartProcess">
            <a:avLst/>
          </a:prstGeom>
          <a:solidFill>
            <a:srgbClr val="8064A2">
              <a:lumMod val="40000"/>
              <a:lumOff val="60000"/>
            </a:srgb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JSC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“</a:t>
            </a:r>
            <a:r>
              <a:rPr lang="en-US" sz="1800" kern="1200" noProof="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TVEL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</a:t>
            </a:r>
            <a:r>
              <a:rPr lang="en-US" sz="1800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pPr algn="ctr">
              <a:spcAft>
                <a:spcPts val="300"/>
              </a:spcAft>
              <a:buClrTx/>
              <a:defRPr/>
            </a:pPr>
            <a:r>
              <a:rPr lang="en-US" sz="1300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JSC “</a:t>
            </a:r>
            <a:r>
              <a:rPr lang="en-US" sz="1300" kern="1200" dirty="0" err="1">
                <a:solidFill>
                  <a:prstClr val="black"/>
                </a:solidFill>
                <a:latin typeface="+mn-lt"/>
                <a:ea typeface="+mn-ea"/>
                <a:cs typeface="+mn-cs"/>
              </a:rPr>
              <a:t>Mashinostroitelny</a:t>
            </a:r>
            <a:r>
              <a:rPr lang="en-US" sz="1300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>
                <a:solidFill>
                  <a:prstClr val="black"/>
                </a:solidFill>
                <a:latin typeface="+mn-lt"/>
                <a:ea typeface="+mn-ea"/>
                <a:cs typeface="+mn-cs"/>
              </a:rPr>
              <a:t>Zavod</a:t>
            </a:r>
            <a:r>
              <a:rPr lang="en-US" sz="1300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” </a:t>
            </a:r>
            <a:endParaRPr lang="ru-RU" sz="1300" kern="120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  <a:p>
            <a:pPr algn="ctr">
              <a:spcAft>
                <a:spcPts val="300"/>
              </a:spcAft>
              <a:buClrTx/>
              <a:defRPr/>
            </a:pPr>
            <a:r>
              <a:rPr lang="ru-RU" sz="1300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1300" kern="1200" dirty="0" err="1">
                <a:solidFill>
                  <a:prstClr val="black"/>
                </a:solidFill>
                <a:latin typeface="+mn-lt"/>
                <a:ea typeface="+mn-ea"/>
                <a:cs typeface="+mn-cs"/>
              </a:rPr>
              <a:t>c.</a:t>
            </a:r>
            <a:r>
              <a:rPr lang="en-US" sz="1300" dirty="0" err="1">
                <a:latin typeface="+mn-lt"/>
              </a:rPr>
              <a:t>Elektrostal</a:t>
            </a:r>
            <a:r>
              <a:rPr lang="ru-RU" sz="1300" dirty="0">
                <a:latin typeface="+mn-lt"/>
              </a:rPr>
              <a:t>)</a:t>
            </a:r>
            <a:endParaRPr lang="en-US" sz="1300" dirty="0">
              <a:latin typeface="+mn-lt"/>
            </a:endParaRPr>
          </a:p>
          <a:p>
            <a:pPr algn="ctr">
              <a:buClrTx/>
              <a:defRPr/>
            </a:pPr>
            <a:r>
              <a:rPr lang="en-US" sz="1300" kern="1200" dirty="0">
                <a:solidFill>
                  <a:prstClr val="black"/>
                </a:solidFill>
                <a:latin typeface="+mn-lt"/>
              </a:rPr>
              <a:t>JSC “Novosibirsk Chemical Concentrates Plant”</a:t>
            </a:r>
            <a:endParaRPr lang="ru-RU" sz="1300" kern="1200" dirty="0">
              <a:solidFill>
                <a:prstClr val="black"/>
              </a:solidFill>
              <a:latin typeface="+mn-lt"/>
            </a:endParaRPr>
          </a:p>
          <a:p>
            <a:pPr algn="ctr">
              <a:buClrTx/>
              <a:defRPr/>
            </a:pPr>
            <a:r>
              <a:rPr lang="ru-RU" sz="1300" kern="1200" dirty="0">
                <a:solidFill>
                  <a:prstClr val="black"/>
                </a:solidFill>
                <a:latin typeface="+mn-lt"/>
              </a:rPr>
              <a:t>(</a:t>
            </a:r>
            <a:r>
              <a:rPr lang="en-US" sz="1300" kern="1200" dirty="0">
                <a:solidFill>
                  <a:prstClr val="black"/>
                </a:solidFill>
                <a:latin typeface="+mn-lt"/>
              </a:rPr>
              <a:t>c. Novosibirsk</a:t>
            </a:r>
            <a:r>
              <a:rPr lang="ru-RU" sz="1300" kern="1200" dirty="0">
                <a:solidFill>
                  <a:prstClr val="black"/>
                </a:solidFill>
                <a:latin typeface="+mn-lt"/>
              </a:rPr>
              <a:t>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9" name="Line 17"/>
          <p:cNvSpPr>
            <a:spLocks noChangeShapeType="1"/>
          </p:cNvSpPr>
          <p:nvPr/>
        </p:nvSpPr>
        <p:spPr bwMode="auto">
          <a:xfrm flipV="1">
            <a:off x="3951287" y="1437815"/>
            <a:ext cx="1286636" cy="681448"/>
          </a:xfrm>
          <a:prstGeom prst="line">
            <a:avLst/>
          </a:prstGeom>
          <a:noFill/>
          <a:ln w="15875">
            <a:solidFill>
              <a:sysClr val="windowText" lastClr="00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0" name="Rectangle 0"/>
          <p:cNvSpPr>
            <a:spLocks noChangeArrowheads="1"/>
          </p:cNvSpPr>
          <p:nvPr/>
        </p:nvSpPr>
        <p:spPr bwMode="auto">
          <a:xfrm>
            <a:off x="298132" y="919185"/>
            <a:ext cx="3545205" cy="579584"/>
          </a:xfrm>
          <a:prstGeom prst="rect">
            <a:avLst/>
          </a:prstGeom>
          <a:solidFill>
            <a:srgbClr val="C6D9F1"/>
          </a:solidFill>
          <a:ln w="38100">
            <a:solidFill>
              <a:srgbClr val="4F81BD">
                <a:lumMod val="75000"/>
              </a:srgbClr>
            </a:solidFill>
            <a:prstDash val="dashDot"/>
            <a:miter lim="800000"/>
            <a:headEnd/>
            <a:tailEnd/>
          </a:ln>
        </p:spPr>
        <p:txBody>
          <a:bodyPr anchor="ctr"/>
          <a:lstStyle/>
          <a:p>
            <a:pPr algn="ctr">
              <a:buClrTx/>
              <a:buFontTx/>
              <a:buNone/>
            </a:pPr>
            <a:r>
              <a:rPr lang="en-US" sz="16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Westinghouse Electric Sweden AB</a:t>
            </a:r>
            <a:endParaRPr lang="ru-RU" sz="1600" b="1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12" name="Line 150"/>
          <p:cNvSpPr>
            <a:spLocks noChangeShapeType="1"/>
          </p:cNvSpPr>
          <p:nvPr/>
        </p:nvSpPr>
        <p:spPr bwMode="auto">
          <a:xfrm flipH="1">
            <a:off x="2627313" y="4365625"/>
            <a:ext cx="1728787" cy="0"/>
          </a:xfrm>
          <a:prstGeom prst="line">
            <a:avLst/>
          </a:prstGeom>
          <a:noFill/>
          <a:ln w="31750">
            <a:solidFill>
              <a:sysClr val="windowText" lastClr="00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3" name="Rectangle 4"/>
          <p:cNvSpPr>
            <a:spLocks noChangeArrowheads="1"/>
          </p:cNvSpPr>
          <p:nvPr/>
        </p:nvSpPr>
        <p:spPr bwMode="auto">
          <a:xfrm>
            <a:off x="3132138" y="4437063"/>
            <a:ext cx="10080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1400" b="1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SNF</a:t>
            </a:r>
            <a:endParaRPr lang="uk-UA" altLang="ru-RU" sz="1400" b="1" kern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1400" b="1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VVER</a:t>
            </a:r>
            <a:r>
              <a:rPr lang="uk-UA" altLang="ru-RU" sz="1400" b="1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-1000</a:t>
            </a:r>
            <a:endParaRPr lang="ru-RU" altLang="ru-RU" sz="1400" b="1" kern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4" name="Text Box 7"/>
          <p:cNvSpPr txBox="1">
            <a:spLocks noChangeArrowheads="1"/>
          </p:cNvSpPr>
          <p:nvPr/>
        </p:nvSpPr>
        <p:spPr bwMode="auto">
          <a:xfrm>
            <a:off x="3040695" y="3573463"/>
            <a:ext cx="12239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1400" b="1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SNF</a:t>
            </a:r>
            <a:r>
              <a:rPr lang="uk-UA" altLang="ru-RU" sz="1400" b="1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1400" b="1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VVER</a:t>
            </a:r>
            <a:r>
              <a:rPr lang="uk-UA" altLang="ru-RU" sz="1400" b="1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-440</a:t>
            </a:r>
            <a:endParaRPr lang="ru-RU" altLang="ru-RU" sz="1400" b="1" kern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5" name="Line 150"/>
          <p:cNvSpPr>
            <a:spLocks noChangeShapeType="1"/>
          </p:cNvSpPr>
          <p:nvPr/>
        </p:nvSpPr>
        <p:spPr bwMode="auto">
          <a:xfrm flipH="1">
            <a:off x="2627313" y="3573463"/>
            <a:ext cx="1728787" cy="0"/>
          </a:xfrm>
          <a:prstGeom prst="line">
            <a:avLst/>
          </a:prstGeom>
          <a:noFill/>
          <a:ln w="31750">
            <a:solidFill>
              <a:sysClr val="windowText" lastClr="00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6" name="AutoShape 40"/>
          <p:cNvSpPr>
            <a:spLocks noChangeArrowheads="1"/>
          </p:cNvSpPr>
          <p:nvPr/>
        </p:nvSpPr>
        <p:spPr bwMode="auto">
          <a:xfrm>
            <a:off x="4691523" y="4030202"/>
            <a:ext cx="2360391" cy="1079500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dash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buClrTx/>
              <a:defRPr/>
            </a:pPr>
            <a:r>
              <a:rPr lang="en-US" altLang="ru-RU" sz="1700" b="1" kern="1200" dirty="0">
                <a:solidFill>
                  <a:prstClr val="black"/>
                </a:solidFill>
                <a:ea typeface="+mn-ea"/>
                <a:cs typeface="+mn-cs"/>
              </a:rPr>
              <a:t>Centralized Spent </a:t>
            </a:r>
            <a:endParaRPr lang="uk-UA" altLang="ru-RU" sz="1700" b="1" kern="1200" dirty="0">
              <a:solidFill>
                <a:prstClr val="black"/>
              </a:solidFill>
              <a:ea typeface="+mn-ea"/>
              <a:cs typeface="+mn-cs"/>
            </a:endParaRPr>
          </a:p>
          <a:p>
            <a:pPr lvl="0" algn="ctr" eaLnBrk="1" hangingPunct="1">
              <a:buClrTx/>
              <a:defRPr/>
            </a:pPr>
            <a:r>
              <a:rPr lang="en-US" altLang="ru-RU" sz="1700" b="1" kern="1200" dirty="0">
                <a:solidFill>
                  <a:prstClr val="black"/>
                </a:solidFill>
                <a:ea typeface="+mn-ea"/>
                <a:cs typeface="+mn-cs"/>
              </a:rPr>
              <a:t>Nuclear Fuel Storage </a:t>
            </a:r>
            <a:endParaRPr lang="uk-UA" altLang="ru-RU" sz="1700" b="1" kern="1200" dirty="0">
              <a:solidFill>
                <a:prstClr val="black"/>
              </a:solidFill>
              <a:ea typeface="+mn-ea"/>
              <a:cs typeface="+mn-cs"/>
            </a:endParaRPr>
          </a:p>
          <a:p>
            <a:pPr lvl="0" algn="ctr" eaLnBrk="1" hangingPunct="1">
              <a:buClrTx/>
              <a:defRPr/>
            </a:pPr>
            <a:r>
              <a:rPr lang="en-US" altLang="ru-RU" sz="1700" b="1" kern="1200" dirty="0">
                <a:solidFill>
                  <a:prstClr val="black"/>
                </a:solidFill>
                <a:ea typeface="+mn-ea"/>
                <a:cs typeface="+mn-cs"/>
              </a:rPr>
              <a:t>Facility</a:t>
            </a:r>
            <a:endParaRPr kumimoji="0" lang="uk-UA" altLang="ru-RU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lvl="0" eaLnBrk="1" hangingPunct="1">
              <a:buClrTx/>
              <a:defRPr/>
            </a:pPr>
            <a:r>
              <a:rPr kumimoji="0" lang="uk-UA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</a:t>
            </a:r>
            <a:r>
              <a:rPr lang="en-US" altLang="ru-RU" sz="1200" b="1" kern="1200" dirty="0">
                <a:solidFill>
                  <a:prstClr val="black"/>
                </a:solidFill>
                <a:ea typeface="+mn-ea"/>
                <a:cs typeface="+mn-cs"/>
              </a:rPr>
              <a:t>Chernobyl Exclusion Zone</a:t>
            </a:r>
            <a:r>
              <a:rPr kumimoji="0" lang="uk-UA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</a:p>
        </p:txBody>
      </p:sp>
      <p:sp>
        <p:nvSpPr>
          <p:cNvPr id="117" name="Line 136"/>
          <p:cNvSpPr>
            <a:spLocks noChangeShapeType="1"/>
          </p:cNvSpPr>
          <p:nvPr/>
        </p:nvSpPr>
        <p:spPr bwMode="auto">
          <a:xfrm flipH="1">
            <a:off x="5075238" y="2997201"/>
            <a:ext cx="1587" cy="1008062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dash"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Line 138"/>
          <p:cNvSpPr>
            <a:spLocks noChangeShapeType="1"/>
          </p:cNvSpPr>
          <p:nvPr/>
        </p:nvSpPr>
        <p:spPr bwMode="auto">
          <a:xfrm flipH="1">
            <a:off x="5649912" y="2997200"/>
            <a:ext cx="579438" cy="1008063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dash"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Line 139"/>
          <p:cNvSpPr>
            <a:spLocks noChangeShapeType="1"/>
          </p:cNvSpPr>
          <p:nvPr/>
        </p:nvSpPr>
        <p:spPr bwMode="auto">
          <a:xfrm flipH="1">
            <a:off x="6258534" y="2997200"/>
            <a:ext cx="978879" cy="1008063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dash"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Line 156"/>
          <p:cNvSpPr>
            <a:spLocks noChangeShapeType="1"/>
          </p:cNvSpPr>
          <p:nvPr/>
        </p:nvSpPr>
        <p:spPr bwMode="auto">
          <a:xfrm flipV="1">
            <a:off x="2987675" y="5589588"/>
            <a:ext cx="1728788" cy="0"/>
          </a:xfrm>
          <a:prstGeom prst="line">
            <a:avLst/>
          </a:prstGeom>
          <a:noFill/>
          <a:ln w="31750">
            <a:solidFill>
              <a:srgbClr val="4F81BD">
                <a:lumMod val="75000"/>
              </a:srgbClr>
            </a:solidFill>
            <a:prstDash val="dashDot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AutoShape 145"/>
          <p:cNvSpPr>
            <a:spLocks noChangeArrowheads="1"/>
          </p:cNvSpPr>
          <p:nvPr/>
        </p:nvSpPr>
        <p:spPr bwMode="auto">
          <a:xfrm>
            <a:off x="4738021" y="5229225"/>
            <a:ext cx="2303463" cy="792163"/>
          </a:xfrm>
          <a:prstGeom prst="flowChartAlternateProcess">
            <a:avLst/>
          </a:prstGeom>
          <a:solidFill>
            <a:srgbClr val="C0504D">
              <a:lumMod val="60000"/>
              <a:lumOff val="40000"/>
            </a:srgbClr>
          </a:solidFill>
          <a:ln w="38100">
            <a:solidFill>
              <a:srgbClr val="4F81BD">
                <a:lumMod val="75000"/>
              </a:srgbClr>
            </a:solidFill>
            <a:prstDash val="dashDot"/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1600" b="1" kern="1200" dirty="0">
                <a:solidFill>
                  <a:prstClr val="black"/>
                </a:solidFill>
                <a:ea typeface="+mn-ea"/>
                <a:cs typeface="+mn-cs"/>
              </a:rPr>
              <a:t>HLRW storage</a:t>
            </a:r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lvl="0" algn="ctr" eaLnBrk="1" hangingPunct="1">
              <a:buClrTx/>
              <a:defRPr/>
            </a:pPr>
            <a:r>
              <a:rPr kumimoji="0" lang="en-US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</a:t>
            </a:r>
            <a:r>
              <a:rPr lang="en-US" altLang="ru-RU" sz="1200" b="1" kern="1200" dirty="0">
                <a:solidFill>
                  <a:prstClr val="black"/>
                </a:solidFill>
              </a:rPr>
              <a:t>Chernobyl Exclusion Zone</a:t>
            </a:r>
            <a:r>
              <a:rPr kumimoji="0" lang="uk-UA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3" name="TextBox 66"/>
          <p:cNvSpPr txBox="1">
            <a:spLocks noChangeArrowheads="1"/>
          </p:cNvSpPr>
          <p:nvPr/>
        </p:nvSpPr>
        <p:spPr bwMode="auto">
          <a:xfrm>
            <a:off x="827088" y="6092825"/>
            <a:ext cx="11762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 </a:t>
            </a:r>
            <a:r>
              <a:rPr lang="en-US" altLang="uk-UA" sz="1600" kern="1200" dirty="0">
                <a:solidFill>
                  <a:srgbClr val="000000"/>
                </a:solidFill>
                <a:ea typeface="+mn-ea"/>
                <a:cs typeface="+mn-cs"/>
              </a:rPr>
              <a:t>Practice</a:t>
            </a:r>
            <a:endParaRPr kumimoji="0" lang="uk-UA" altLang="uk-UA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 </a:t>
            </a:r>
            <a:r>
              <a:rPr kumimoji="0" lang="en-US" alt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Plans</a:t>
            </a:r>
            <a:endParaRPr kumimoji="0" lang="ru-RU" altLang="uk-UA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24" name="Прямая соединительная линия 67"/>
          <p:cNvCxnSpPr/>
          <p:nvPr/>
        </p:nvCxnSpPr>
        <p:spPr>
          <a:xfrm>
            <a:off x="179388" y="6237288"/>
            <a:ext cx="576262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25" name="Прямая соединительная линия 68"/>
          <p:cNvCxnSpPr/>
          <p:nvPr/>
        </p:nvCxnSpPr>
        <p:spPr>
          <a:xfrm>
            <a:off x="179388" y="6524625"/>
            <a:ext cx="576262" cy="0"/>
          </a:xfrm>
          <a:prstGeom prst="line">
            <a:avLst/>
          </a:prstGeom>
          <a:noFill/>
          <a:ln w="38100" cap="flat" cmpd="sng" algn="ctr">
            <a:solidFill>
              <a:srgbClr val="4F81BD">
                <a:lumMod val="75000"/>
              </a:srgbClr>
            </a:solidFill>
            <a:prstDash val="dashDot"/>
          </a:ln>
          <a:effectLst/>
        </p:spPr>
      </p:cxnSp>
      <p:cxnSp>
        <p:nvCxnSpPr>
          <p:cNvPr id="126" name="Пряма зі стрілкою 125"/>
          <p:cNvCxnSpPr>
            <a:stCxn id="117" idx="0"/>
            <a:endCxn id="115" idx="0"/>
          </p:cNvCxnSpPr>
          <p:nvPr/>
        </p:nvCxnSpPr>
        <p:spPr>
          <a:xfrm flipH="1">
            <a:off x="4356100" y="2997201"/>
            <a:ext cx="720725" cy="57626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127" name="Пряма зі стрілкою 126"/>
          <p:cNvCxnSpPr>
            <a:stCxn id="119" idx="0"/>
          </p:cNvCxnSpPr>
          <p:nvPr/>
        </p:nvCxnSpPr>
        <p:spPr>
          <a:xfrm flipH="1">
            <a:off x="4461484" y="2997200"/>
            <a:ext cx="1767866" cy="1292167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128" name="Пряма зі стрілкою 127"/>
          <p:cNvCxnSpPr>
            <a:stCxn id="120" idx="0"/>
            <a:endCxn id="112" idx="0"/>
          </p:cNvCxnSpPr>
          <p:nvPr/>
        </p:nvCxnSpPr>
        <p:spPr>
          <a:xfrm flipH="1">
            <a:off x="4356100" y="2997200"/>
            <a:ext cx="2881313" cy="1368425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129" name="Пряма зі стрілкою 128"/>
          <p:cNvCxnSpPr>
            <a:stCxn id="117" idx="0"/>
          </p:cNvCxnSpPr>
          <p:nvPr/>
        </p:nvCxnSpPr>
        <p:spPr>
          <a:xfrm flipH="1">
            <a:off x="4410707" y="2997201"/>
            <a:ext cx="666118" cy="1292166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42" name="Пряма зі стрілкою 41"/>
          <p:cNvCxnSpPr/>
          <p:nvPr/>
        </p:nvCxnSpPr>
        <p:spPr>
          <a:xfrm flipH="1">
            <a:off x="4444045" y="3000894"/>
            <a:ext cx="3794140" cy="1361556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sp>
        <p:nvSpPr>
          <p:cNvPr id="44" name="Line 156"/>
          <p:cNvSpPr>
            <a:spLocks noChangeShapeType="1"/>
          </p:cNvSpPr>
          <p:nvPr/>
        </p:nvSpPr>
        <p:spPr bwMode="auto">
          <a:xfrm>
            <a:off x="3924301" y="1229281"/>
            <a:ext cx="1313622" cy="0"/>
          </a:xfrm>
          <a:prstGeom prst="line">
            <a:avLst/>
          </a:prstGeom>
          <a:noFill/>
          <a:ln w="31750">
            <a:solidFill>
              <a:srgbClr val="4F81BD">
                <a:lumMod val="75000"/>
              </a:srgbClr>
            </a:solidFill>
            <a:prstDash val="dashDot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Google Shape;273;p31"/>
          <p:cNvSpPr txBox="1"/>
          <p:nvPr/>
        </p:nvSpPr>
        <p:spPr>
          <a:xfrm>
            <a:off x="2204200" y="6263242"/>
            <a:ext cx="6824749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 algn="just" eaLnBrk="0" fontAlgn="base" hangingPunct="0"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  <a:defRPr sz="1600" kern="1200">
                <a:cs typeface="Times New Roman" pitchFamily="18" charset="0"/>
              </a:defRPr>
            </a:lvl1pPr>
          </a:lstStyle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COMPLETE DEPENDENCE ON THE RUSSIAN FEDERATION!</a:t>
            </a:r>
          </a:p>
        </p:txBody>
      </p:sp>
      <p:sp>
        <p:nvSpPr>
          <p:cNvPr id="50" name="Google Shape;311;p33"/>
          <p:cNvSpPr/>
          <p:nvPr/>
        </p:nvSpPr>
        <p:spPr>
          <a:xfrm rot="-2666661">
            <a:off x="466854" y="2852394"/>
            <a:ext cx="2207009" cy="2204884"/>
          </a:xfrm>
          <a:prstGeom prst="plus">
            <a:avLst>
              <a:gd name="adj" fmla="val 50000"/>
            </a:avLst>
          </a:prstGeom>
          <a:noFill/>
          <a:ln w="76200" cap="flat" cmpd="sng">
            <a:solidFill>
              <a:srgbClr val="C00000"/>
            </a:solidFill>
            <a:prstDash val="dash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AutoShape 12"/>
          <p:cNvSpPr>
            <a:spLocks noChangeArrowheads="1"/>
          </p:cNvSpPr>
          <p:nvPr/>
        </p:nvSpPr>
        <p:spPr bwMode="auto">
          <a:xfrm>
            <a:off x="5319396" y="1012405"/>
            <a:ext cx="3189287" cy="503237"/>
          </a:xfrm>
          <a:prstGeom prst="flowChartProcess">
            <a:avLst/>
          </a:prstGeom>
          <a:solidFill>
            <a:srgbClr val="F79646">
              <a:lumMod val="60000"/>
              <a:lumOff val="40000"/>
            </a:srgb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1800" kern="1200" dirty="0">
                <a:solidFill>
                  <a:prstClr val="black"/>
                </a:solidFill>
                <a:ea typeface="+mn-ea"/>
                <a:cs typeface="+mn-cs"/>
              </a:rPr>
              <a:t>JSC</a:t>
            </a:r>
            <a:r>
              <a:rPr kumimoji="0" lang="uk-UA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“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NNEGC</a:t>
            </a:r>
            <a:r>
              <a:rPr kumimoji="0" lang="uk-UA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“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Energoatom</a:t>
            </a:r>
            <a:r>
              <a:rPr kumimoji="0" lang="uk-UA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”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" name="Line 139"/>
          <p:cNvSpPr>
            <a:spLocks noChangeShapeType="1"/>
          </p:cNvSpPr>
          <p:nvPr/>
        </p:nvSpPr>
        <p:spPr bwMode="auto">
          <a:xfrm>
            <a:off x="8238183" y="3007355"/>
            <a:ext cx="2" cy="595234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dash"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00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  <p:bldP spid="17" grpId="0"/>
      <p:bldP spid="89" grpId="0" animBg="1"/>
      <p:bldP spid="90" grpId="0" animBg="1"/>
      <p:bldP spid="91" grpId="0" animBg="1"/>
      <p:bldP spid="92" grpId="0" animBg="1"/>
      <p:bldP spid="93" grpId="0" animBg="1"/>
      <p:bldP spid="98" grpId="0" animBg="1"/>
      <p:bldP spid="98" grpId="1" animBg="1"/>
      <p:bldP spid="100" grpId="0" animBg="1"/>
      <p:bldP spid="101" grpId="0" animBg="1"/>
      <p:bldP spid="102" grpId="0" animBg="1"/>
      <p:bldP spid="103" grpId="0"/>
      <p:bldP spid="106" grpId="0" animBg="1"/>
      <p:bldP spid="110" grpId="0" animBg="1"/>
      <p:bldP spid="110" grpId="1" animBg="1"/>
      <p:bldP spid="112" grpId="0" animBg="1"/>
      <p:bldP spid="113" grpId="0"/>
      <p:bldP spid="114" grpId="0"/>
      <p:bldP spid="115" grpId="0" animBg="1"/>
      <p:bldP spid="116" grpId="0" animBg="1"/>
      <p:bldP spid="116" grpId="1" animBg="1"/>
      <p:bldP spid="117" grpId="0" animBg="1"/>
      <p:bldP spid="117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2" grpId="0" animBg="1"/>
      <p:bldP spid="123" grpId="0"/>
      <p:bldP spid="44" grpId="0" animBg="1"/>
      <p:bldP spid="49" grpId="0"/>
      <p:bldP spid="49" grpId="1"/>
      <p:bldP spid="50" grpId="0" animBg="1"/>
      <p:bldP spid="88" grpId="0" animBg="1"/>
      <p:bldP spid="45" grpId="0" animBg="1"/>
      <p:bldP spid="4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5997321" y="2685789"/>
            <a:ext cx="3028046" cy="3013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8" name="Google Shape;118;p16"/>
          <p:cNvSpPr txBox="1"/>
          <p:nvPr/>
        </p:nvSpPr>
        <p:spPr>
          <a:xfrm>
            <a:off x="8769350" y="7090"/>
            <a:ext cx="374650" cy="33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600" b="1" i="0" u="none" strike="noStrike" cap="none" smtClean="0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600" b="1" i="0" u="none" strike="noStrike" cap="none" dirty="0">
              <a:solidFill>
                <a:srgbClr val="0066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04"/>
          <a:stretch/>
        </p:blipFill>
        <p:spPr bwMode="auto">
          <a:xfrm>
            <a:off x="34511" y="41605"/>
            <a:ext cx="674170" cy="64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Google Shape;120;p16"/>
          <p:cNvSpPr/>
          <p:nvPr/>
        </p:nvSpPr>
        <p:spPr>
          <a:xfrm>
            <a:off x="708681" y="124069"/>
            <a:ext cx="8060669" cy="47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rgbClr val="0000FF"/>
                </a:solidFill>
                <a:latin typeface="+mj-lt"/>
              </a:rPr>
              <a:t>ENERGOATOM’S NUCLEAR FUEL</a:t>
            </a:r>
            <a:r>
              <a:rPr lang="uk-UA" sz="24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+mj-lt"/>
              </a:rPr>
              <a:t>MANAGEMENT</a:t>
            </a:r>
            <a:r>
              <a:rPr kumimoji="0" lang="uk-UA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34" name="AutoShape 118"/>
          <p:cNvSpPr>
            <a:spLocks noChangeArrowheads="1"/>
          </p:cNvSpPr>
          <p:nvPr/>
        </p:nvSpPr>
        <p:spPr bwMode="auto">
          <a:xfrm>
            <a:off x="207839" y="1173557"/>
            <a:ext cx="5538788" cy="4520661"/>
          </a:xfrm>
          <a:prstGeom prst="flowChartAlternateProcess">
            <a:avLst/>
          </a:prstGeom>
          <a:solidFill>
            <a:srgbClr val="F79646">
              <a:lumMod val="20000"/>
              <a:lumOff val="80000"/>
            </a:srgb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" name="AutoShape 119"/>
          <p:cNvSpPr>
            <a:spLocks noChangeArrowheads="1"/>
          </p:cNvSpPr>
          <p:nvPr/>
        </p:nvSpPr>
        <p:spPr bwMode="auto">
          <a:xfrm>
            <a:off x="4541714" y="2686345"/>
            <a:ext cx="863600" cy="647700"/>
          </a:xfrm>
          <a:prstGeom prst="flowChartAlternateProcess">
            <a:avLst/>
          </a:prstGeom>
          <a:solidFill>
            <a:srgbClr val="F79646">
              <a:lumMod val="60000"/>
              <a:lumOff val="40000"/>
            </a:srgb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1800" kern="1200" dirty="0">
                <a:solidFill>
                  <a:prstClr val="black"/>
                </a:solidFill>
                <a:ea typeface="+mn-ea"/>
                <a:cs typeface="+mn-cs"/>
              </a:rPr>
              <a:t>ZNPP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" name="AutoShape 120"/>
          <p:cNvSpPr>
            <a:spLocks noChangeArrowheads="1"/>
          </p:cNvSpPr>
          <p:nvPr/>
        </p:nvSpPr>
        <p:spPr bwMode="auto">
          <a:xfrm>
            <a:off x="1889885" y="2698087"/>
            <a:ext cx="1008063" cy="647700"/>
          </a:xfrm>
          <a:prstGeom prst="flowChartAlternateProcess">
            <a:avLst/>
          </a:prstGeom>
          <a:solidFill>
            <a:srgbClr val="F79646">
              <a:lumMod val="60000"/>
              <a:lumOff val="40000"/>
            </a:srgb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1800" kern="1200" dirty="0">
                <a:solidFill>
                  <a:prstClr val="black"/>
                </a:solidFill>
                <a:ea typeface="+mn-ea"/>
                <a:cs typeface="+mn-cs"/>
              </a:rPr>
              <a:t>SUNPP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" name="AutoShape 121"/>
          <p:cNvSpPr>
            <a:spLocks noChangeArrowheads="1"/>
          </p:cNvSpPr>
          <p:nvPr/>
        </p:nvSpPr>
        <p:spPr bwMode="auto">
          <a:xfrm>
            <a:off x="3197994" y="2685789"/>
            <a:ext cx="953371" cy="647700"/>
          </a:xfrm>
          <a:prstGeom prst="flowChartAlternateProcess">
            <a:avLst/>
          </a:prstGeom>
          <a:solidFill>
            <a:srgbClr val="F79646">
              <a:lumMod val="60000"/>
              <a:lumOff val="40000"/>
            </a:srgb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KhNPP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AutoShape 122"/>
          <p:cNvSpPr>
            <a:spLocks noChangeArrowheads="1"/>
          </p:cNvSpPr>
          <p:nvPr/>
        </p:nvSpPr>
        <p:spPr bwMode="auto">
          <a:xfrm>
            <a:off x="560931" y="2686345"/>
            <a:ext cx="862012" cy="647700"/>
          </a:xfrm>
          <a:prstGeom prst="flowChartAlternateProcess">
            <a:avLst/>
          </a:prstGeom>
          <a:solidFill>
            <a:srgbClr val="F79646">
              <a:lumMod val="60000"/>
              <a:lumOff val="40000"/>
            </a:srgb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1800" kern="1200" dirty="0">
                <a:solidFill>
                  <a:prstClr val="black"/>
                </a:solidFill>
                <a:ea typeface="+mn-ea"/>
                <a:cs typeface="+mn-cs"/>
              </a:rPr>
              <a:t>RNPP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" name="Line 123"/>
          <p:cNvSpPr>
            <a:spLocks noChangeShapeType="1"/>
          </p:cNvSpPr>
          <p:nvPr/>
        </p:nvSpPr>
        <p:spPr bwMode="auto">
          <a:xfrm flipH="1">
            <a:off x="1071437" y="1889855"/>
            <a:ext cx="1295311" cy="736794"/>
          </a:xfrm>
          <a:prstGeom prst="line">
            <a:avLst/>
          </a:prstGeom>
          <a:noFill/>
          <a:ln w="15875">
            <a:solidFill>
              <a:sysClr val="windowText" lastClr="00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Line 124"/>
          <p:cNvSpPr>
            <a:spLocks noChangeShapeType="1"/>
          </p:cNvSpPr>
          <p:nvPr/>
        </p:nvSpPr>
        <p:spPr bwMode="auto">
          <a:xfrm flipH="1">
            <a:off x="2368335" y="1889855"/>
            <a:ext cx="430213" cy="808232"/>
          </a:xfrm>
          <a:prstGeom prst="line">
            <a:avLst/>
          </a:prstGeom>
          <a:noFill/>
          <a:ln w="15875">
            <a:solidFill>
              <a:sysClr val="windowText" lastClr="00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Line 125"/>
          <p:cNvSpPr>
            <a:spLocks noChangeShapeType="1"/>
          </p:cNvSpPr>
          <p:nvPr/>
        </p:nvSpPr>
        <p:spPr bwMode="auto">
          <a:xfrm>
            <a:off x="3511295" y="1889855"/>
            <a:ext cx="113055" cy="767009"/>
          </a:xfrm>
          <a:prstGeom prst="line">
            <a:avLst/>
          </a:prstGeom>
          <a:noFill/>
          <a:ln w="15875">
            <a:solidFill>
              <a:sysClr val="windowText" lastClr="00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AutoShape 145"/>
          <p:cNvSpPr>
            <a:spLocks noChangeArrowheads="1"/>
          </p:cNvSpPr>
          <p:nvPr/>
        </p:nvSpPr>
        <p:spPr bwMode="auto">
          <a:xfrm>
            <a:off x="3197994" y="4334804"/>
            <a:ext cx="2370404" cy="1137026"/>
          </a:xfrm>
          <a:prstGeom prst="flowChartAlternateProcess">
            <a:avLst/>
          </a:prstGeom>
          <a:solidFill>
            <a:srgbClr val="F79646">
              <a:lumMod val="60000"/>
              <a:lumOff val="40000"/>
            </a:srgb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buClrTx/>
              <a:defRPr/>
            </a:pPr>
            <a:r>
              <a:rPr lang="en-US" altLang="ru-RU" sz="1800" b="1" kern="1200" dirty="0">
                <a:solidFill>
                  <a:prstClr val="black"/>
                </a:solidFill>
                <a:ea typeface="+mn-ea"/>
                <a:cs typeface="+mn-cs"/>
              </a:rPr>
              <a:t>On-site Dry Spent Fuel Storage Facility</a:t>
            </a:r>
          </a:p>
          <a:p>
            <a:pPr algn="ctr" eaLnBrk="1" hangingPunct="1">
              <a:buClrTx/>
              <a:defRPr/>
            </a:pPr>
            <a:r>
              <a:rPr lang="en-US" altLang="ru-RU" sz="1100" b="1" kern="1200" dirty="0">
                <a:solidFill>
                  <a:prstClr val="black"/>
                </a:solidFill>
                <a:ea typeface="+mn-ea"/>
                <a:cs typeface="+mn-cs"/>
              </a:rPr>
              <a:t>(first container in 2001)</a:t>
            </a:r>
            <a:endParaRPr lang="uk-UA" altLang="ru-RU" sz="1100" b="1" kern="1200" dirty="0">
              <a:solidFill>
                <a:prstClr val="black"/>
              </a:solidFill>
              <a:ea typeface="+mn-ea"/>
              <a:cs typeface="+mn-cs"/>
            </a:endParaRPr>
          </a:p>
          <a:p>
            <a:pPr algn="ctr" eaLnBrk="1" hangingPunct="1">
              <a:buClrTx/>
              <a:defRPr/>
            </a:pPr>
            <a:endParaRPr lang="en-US" altLang="ru-RU" sz="1100" b="1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45" name="Rectangle 0"/>
          <p:cNvSpPr>
            <a:spLocks noChangeArrowheads="1"/>
          </p:cNvSpPr>
          <p:nvPr/>
        </p:nvSpPr>
        <p:spPr bwMode="auto">
          <a:xfrm>
            <a:off x="5684081" y="648102"/>
            <a:ext cx="3380739" cy="788355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9525" algn="ctr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Westinghouse Electric Sweden AB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Line 17"/>
          <p:cNvSpPr>
            <a:spLocks noChangeShapeType="1"/>
          </p:cNvSpPr>
          <p:nvPr/>
        </p:nvSpPr>
        <p:spPr bwMode="auto">
          <a:xfrm flipH="1">
            <a:off x="4821382" y="1013438"/>
            <a:ext cx="862699" cy="512263"/>
          </a:xfrm>
          <a:prstGeom prst="line">
            <a:avLst/>
          </a:prstGeom>
          <a:noFill/>
          <a:ln w="15875">
            <a:solidFill>
              <a:sysClr val="windowText" lastClr="00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" name="AutoShape 40"/>
          <p:cNvSpPr>
            <a:spLocks noChangeArrowheads="1"/>
          </p:cNvSpPr>
          <p:nvPr/>
        </p:nvSpPr>
        <p:spPr bwMode="auto">
          <a:xfrm>
            <a:off x="440574" y="4342108"/>
            <a:ext cx="2682808" cy="1129722"/>
          </a:xfrm>
          <a:prstGeom prst="roundRect">
            <a:avLst>
              <a:gd name="adj" fmla="val 16667"/>
            </a:avLst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buClrTx/>
              <a:defRPr/>
            </a:pPr>
            <a:r>
              <a:rPr lang="en-US" altLang="ru-RU" sz="1800" b="1" kern="1200" dirty="0">
                <a:solidFill>
                  <a:prstClr val="black"/>
                </a:solidFill>
                <a:ea typeface="+mn-ea"/>
                <a:cs typeface="+mn-cs"/>
              </a:rPr>
              <a:t>Centralized Spent </a:t>
            </a:r>
          </a:p>
          <a:p>
            <a:pPr lvl="0" algn="ctr" eaLnBrk="1" hangingPunct="1">
              <a:buClrTx/>
              <a:defRPr/>
            </a:pPr>
            <a:r>
              <a:rPr lang="en-US" altLang="ru-RU" sz="1800" b="1" kern="1200" dirty="0">
                <a:solidFill>
                  <a:prstClr val="black"/>
                </a:solidFill>
                <a:ea typeface="+mn-ea"/>
                <a:cs typeface="+mn-cs"/>
              </a:rPr>
              <a:t>Nuclear Fuel Storage </a:t>
            </a:r>
          </a:p>
          <a:p>
            <a:pPr lvl="0" algn="ctr" eaLnBrk="1" hangingPunct="1">
              <a:buClrTx/>
              <a:defRPr/>
            </a:pPr>
            <a:r>
              <a:rPr lang="en-US" altLang="ru-RU" sz="1800" b="1" kern="1200" dirty="0">
                <a:solidFill>
                  <a:prstClr val="black"/>
                </a:solidFill>
                <a:ea typeface="+mn-ea"/>
                <a:cs typeface="+mn-cs"/>
              </a:rPr>
              <a:t>Facility</a:t>
            </a:r>
            <a:r>
              <a:rPr kumimoji="0" lang="uk-UA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lvl="0" algn="ctr" eaLnBrk="1" hangingPunct="1">
              <a:buClrTx/>
              <a:defRPr/>
            </a:pPr>
            <a:r>
              <a:rPr kumimoji="0" lang="uk-UA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</a:t>
            </a:r>
            <a:r>
              <a:rPr lang="en-US" altLang="ru-RU" sz="1100" b="1" kern="1200" dirty="0">
                <a:solidFill>
                  <a:prstClr val="black"/>
                </a:solidFill>
                <a:ea typeface="+mn-ea"/>
                <a:cs typeface="+mn-cs"/>
              </a:rPr>
              <a:t>first container in 2023</a:t>
            </a:r>
            <a:r>
              <a:rPr lang="uk-UA" altLang="ru-RU" sz="1200" b="1" kern="1200" dirty="0">
                <a:ea typeface="+mn-ea"/>
                <a:cs typeface="+mn-cs"/>
              </a:rPr>
              <a:t>)</a:t>
            </a:r>
            <a:endParaRPr kumimoji="0" lang="uk-UA" alt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" name="Line 136"/>
          <p:cNvSpPr>
            <a:spLocks noChangeShapeType="1"/>
          </p:cNvSpPr>
          <p:nvPr/>
        </p:nvSpPr>
        <p:spPr bwMode="auto">
          <a:xfrm>
            <a:off x="997527" y="3350115"/>
            <a:ext cx="425415" cy="913583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Line 138"/>
          <p:cNvSpPr>
            <a:spLocks noChangeShapeType="1"/>
          </p:cNvSpPr>
          <p:nvPr/>
        </p:nvSpPr>
        <p:spPr bwMode="auto">
          <a:xfrm flipH="1">
            <a:off x="2103121" y="3350671"/>
            <a:ext cx="265216" cy="920329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Line 139"/>
          <p:cNvSpPr>
            <a:spLocks noChangeShapeType="1"/>
          </p:cNvSpPr>
          <p:nvPr/>
        </p:nvSpPr>
        <p:spPr bwMode="auto">
          <a:xfrm flipH="1">
            <a:off x="2668386" y="3362414"/>
            <a:ext cx="955964" cy="901284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AutoShape 12"/>
          <p:cNvSpPr>
            <a:spLocks noChangeArrowheads="1"/>
          </p:cNvSpPr>
          <p:nvPr/>
        </p:nvSpPr>
        <p:spPr bwMode="auto">
          <a:xfrm>
            <a:off x="1580018" y="1378866"/>
            <a:ext cx="3132697" cy="503237"/>
          </a:xfrm>
          <a:prstGeom prst="flowChartProcess">
            <a:avLst/>
          </a:prstGeom>
          <a:solidFill>
            <a:srgbClr val="F79646">
              <a:lumMod val="60000"/>
              <a:lumOff val="40000"/>
            </a:srgb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1800" kern="1200" dirty="0">
                <a:solidFill>
                  <a:prstClr val="black"/>
                </a:solidFill>
                <a:ea typeface="+mn-ea"/>
                <a:cs typeface="+mn-cs"/>
              </a:rPr>
              <a:t>JSC</a:t>
            </a:r>
            <a:r>
              <a:rPr kumimoji="0" lang="uk-UA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“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NNEGC</a:t>
            </a:r>
            <a:r>
              <a:rPr kumimoji="0" lang="uk-UA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“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Energoatom</a:t>
            </a:r>
            <a:r>
              <a:rPr kumimoji="0" lang="uk-UA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”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" name="AutoShape 73"/>
          <p:cNvSpPr>
            <a:spLocks noChangeArrowheads="1"/>
          </p:cNvSpPr>
          <p:nvPr/>
        </p:nvSpPr>
        <p:spPr bwMode="auto">
          <a:xfrm>
            <a:off x="1668412" y="5751311"/>
            <a:ext cx="2617641" cy="984407"/>
          </a:xfrm>
          <a:prstGeom prst="cloudCallout">
            <a:avLst>
              <a:gd name="adj1" fmla="val 23829"/>
              <a:gd name="adj2" fmla="val -49546"/>
            </a:avLst>
          </a:prstGeom>
          <a:solidFill>
            <a:srgbClr val="D3D7D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80000" algn="ctr" eaLnBrk="1" hangingPunct="1"/>
            <a:r>
              <a:rPr lang="en-US" kern="1200" dirty="0">
                <a:cs typeface="Times New Roman" pitchFamily="18" charset="0"/>
              </a:rPr>
              <a:t>Deferred solution</a:t>
            </a:r>
            <a:r>
              <a:rPr lang="uk-UA" altLang="ru-RU" dirty="0">
                <a:solidFill>
                  <a:srgbClr val="000000"/>
                </a:solidFill>
              </a:rPr>
              <a:t>:</a:t>
            </a:r>
            <a:endParaRPr lang="ru-RU" altLang="ru-RU" dirty="0">
              <a:solidFill>
                <a:srgbClr val="000000"/>
              </a:solidFill>
            </a:endParaRPr>
          </a:p>
        </p:txBody>
      </p:sp>
      <p:pic>
        <p:nvPicPr>
          <p:cNvPr id="2050" name="Picture 2" descr="Запорізька АЕС: захоплення окупантами, ядерний тероризм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195" y="3768916"/>
            <a:ext cx="2707376" cy="181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6046673" y="2814786"/>
            <a:ext cx="29734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ZNPP was occupied by russian troops on March 4, 2022, during the full-scale </a:t>
            </a:r>
            <a:r>
              <a:rPr lang="en-US" dirty="0" err="1"/>
              <a:t>russian</a:t>
            </a:r>
            <a:r>
              <a:rPr lang="en-US" dirty="0"/>
              <a:t> invasion</a:t>
            </a:r>
            <a:endParaRPr lang="uk-UA" dirty="0"/>
          </a:p>
        </p:txBody>
      </p:sp>
      <p:sp>
        <p:nvSpPr>
          <p:cNvPr id="30" name="Line 126"/>
          <p:cNvSpPr>
            <a:spLocks noChangeShapeType="1"/>
          </p:cNvSpPr>
          <p:nvPr/>
        </p:nvSpPr>
        <p:spPr bwMode="auto">
          <a:xfrm>
            <a:off x="5501422" y="3114398"/>
            <a:ext cx="699281" cy="387739"/>
          </a:xfrm>
          <a:prstGeom prst="line">
            <a:avLst/>
          </a:prstGeom>
          <a:noFill/>
          <a:ln w="15875">
            <a:solidFill>
              <a:sysClr val="windowText" lastClr="000000"/>
            </a:solidFill>
            <a:prstDash val="dash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Line 125"/>
          <p:cNvSpPr>
            <a:spLocks noChangeShapeType="1"/>
          </p:cNvSpPr>
          <p:nvPr/>
        </p:nvSpPr>
        <p:spPr bwMode="auto">
          <a:xfrm>
            <a:off x="4213074" y="1889854"/>
            <a:ext cx="745970" cy="767009"/>
          </a:xfrm>
          <a:prstGeom prst="line">
            <a:avLst/>
          </a:prstGeom>
          <a:noFill/>
          <a:ln w="15875">
            <a:solidFill>
              <a:sysClr val="windowText" lastClr="00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Line 125"/>
          <p:cNvSpPr>
            <a:spLocks noChangeShapeType="1"/>
          </p:cNvSpPr>
          <p:nvPr/>
        </p:nvSpPr>
        <p:spPr bwMode="auto">
          <a:xfrm flipH="1">
            <a:off x="4541714" y="3362414"/>
            <a:ext cx="396397" cy="915298"/>
          </a:xfrm>
          <a:prstGeom prst="line">
            <a:avLst/>
          </a:prstGeom>
          <a:noFill/>
          <a:ln w="15875">
            <a:solidFill>
              <a:sysClr val="windowText" lastClr="00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Line 126"/>
          <p:cNvSpPr>
            <a:spLocks noChangeShapeType="1"/>
          </p:cNvSpPr>
          <p:nvPr/>
        </p:nvSpPr>
        <p:spPr bwMode="auto">
          <a:xfrm flipV="1">
            <a:off x="5617750" y="3573181"/>
            <a:ext cx="536197" cy="1137025"/>
          </a:xfrm>
          <a:prstGeom prst="line">
            <a:avLst/>
          </a:prstGeom>
          <a:noFill/>
          <a:ln w="15875">
            <a:solidFill>
              <a:sysClr val="windowText" lastClr="000000"/>
            </a:solidFill>
            <a:prstDash val="dash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904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 txBox="1"/>
          <p:nvPr/>
        </p:nvSpPr>
        <p:spPr>
          <a:xfrm>
            <a:off x="8769350" y="7090"/>
            <a:ext cx="374650" cy="33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600" b="1" i="0" u="none" strike="noStrike" cap="none" smtClean="0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600" b="1" i="0" u="none" strike="noStrike" cap="none" dirty="0">
              <a:solidFill>
                <a:srgbClr val="0066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04"/>
          <a:stretch/>
        </p:blipFill>
        <p:spPr bwMode="auto">
          <a:xfrm>
            <a:off x="34511" y="41605"/>
            <a:ext cx="674170" cy="64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Google Shape;120;p16"/>
          <p:cNvSpPr/>
          <p:nvPr/>
        </p:nvSpPr>
        <p:spPr>
          <a:xfrm>
            <a:off x="708681" y="124069"/>
            <a:ext cx="8060669" cy="47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defRPr/>
            </a:pPr>
            <a:r>
              <a:rPr lang="en-US" sz="2200" b="1" dirty="0">
                <a:solidFill>
                  <a:srgbClr val="0000FF"/>
                </a:solidFill>
                <a:latin typeface="+mj-lt"/>
              </a:rPr>
              <a:t>ENERGOATOM’S SPENT NUCLEAR FUEL</a:t>
            </a:r>
            <a:r>
              <a:rPr lang="uk-UA" sz="22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200" b="1" dirty="0">
                <a:solidFill>
                  <a:srgbClr val="0000FF"/>
                </a:solidFill>
                <a:latin typeface="+mj-lt"/>
              </a:rPr>
              <a:t>MANAGEMENT</a:t>
            </a:r>
            <a:r>
              <a:rPr kumimoji="0" lang="uk-UA" sz="2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sym typeface="Arial"/>
              </a:rPr>
              <a:t> </a:t>
            </a:r>
          </a:p>
        </p:txBody>
      </p:sp>
      <p:sp>
        <p:nvSpPr>
          <p:cNvPr id="80" name="AutoShape 8"/>
          <p:cNvSpPr>
            <a:spLocks noChangeArrowheads="1"/>
          </p:cNvSpPr>
          <p:nvPr/>
        </p:nvSpPr>
        <p:spPr bwMode="auto">
          <a:xfrm>
            <a:off x="759262" y="691993"/>
            <a:ext cx="5234619" cy="1084558"/>
          </a:xfrm>
          <a:prstGeom prst="flowChartProcess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t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kern="12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" name="AutoShape 15"/>
          <p:cNvSpPr>
            <a:spLocks noChangeArrowheads="1"/>
          </p:cNvSpPr>
          <p:nvPr/>
        </p:nvSpPr>
        <p:spPr bwMode="auto">
          <a:xfrm>
            <a:off x="516771" y="1828036"/>
            <a:ext cx="7112898" cy="1511300"/>
          </a:xfrm>
          <a:prstGeom prst="flowChartAlternateProcess">
            <a:avLst/>
          </a:prstGeom>
          <a:solidFill>
            <a:srgbClr val="EAF5F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ru-RU" dirty="0"/>
          </a:p>
          <a:p>
            <a:pPr eaLnBrk="1" hangingPunct="1"/>
            <a:endParaRPr lang="uk-UA" altLang="ru-RU" dirty="0"/>
          </a:p>
          <a:p>
            <a:pPr eaLnBrk="1" hangingPunct="1"/>
            <a:endParaRPr lang="uk-UA" altLang="ru-RU" dirty="0"/>
          </a:p>
          <a:p>
            <a:pPr eaLnBrk="1" hangingPunct="1"/>
            <a:endParaRPr lang="uk-UA" altLang="ru-RU" dirty="0"/>
          </a:p>
          <a:p>
            <a:pPr eaLnBrk="1" hangingPunct="1"/>
            <a:endParaRPr lang="uk-UA" altLang="ru-RU" dirty="0"/>
          </a:p>
          <a:p>
            <a:pPr eaLnBrk="1" hangingPunct="1"/>
            <a:endParaRPr lang="uk-UA" altLang="ru-RU" dirty="0"/>
          </a:p>
          <a:p>
            <a:pPr eaLnBrk="1" hangingPunct="1"/>
            <a:endParaRPr lang="uk-UA" altLang="ru-RU" dirty="0"/>
          </a:p>
          <a:p>
            <a:pPr eaLnBrk="1" hangingPunct="1"/>
            <a:endParaRPr lang="ru-RU" altLang="ru-RU" dirty="0"/>
          </a:p>
        </p:txBody>
      </p:sp>
      <p:sp>
        <p:nvSpPr>
          <p:cNvPr id="82" name="AutoShape 16"/>
          <p:cNvSpPr>
            <a:spLocks noChangeArrowheads="1"/>
          </p:cNvSpPr>
          <p:nvPr/>
        </p:nvSpPr>
        <p:spPr bwMode="auto">
          <a:xfrm>
            <a:off x="883719" y="1052513"/>
            <a:ext cx="863600" cy="647700"/>
          </a:xfrm>
          <a:prstGeom prst="flowChartAlternateProcess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dirty="0">
                <a:solidFill>
                  <a:srgbClr val="000000"/>
                </a:solidFill>
              </a:rPr>
              <a:t>ZNPP</a:t>
            </a: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83" name="AutoShape 17"/>
          <p:cNvSpPr>
            <a:spLocks noChangeArrowheads="1"/>
          </p:cNvSpPr>
          <p:nvPr/>
        </p:nvSpPr>
        <p:spPr bwMode="auto">
          <a:xfrm>
            <a:off x="2349386" y="1052513"/>
            <a:ext cx="863601" cy="647700"/>
          </a:xfrm>
          <a:prstGeom prst="flowChartAlternateProcess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dirty="0">
                <a:solidFill>
                  <a:srgbClr val="000000"/>
                </a:solidFill>
              </a:rPr>
              <a:t>SUNPP</a:t>
            </a: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84" name="AutoShape 18"/>
          <p:cNvSpPr>
            <a:spLocks noChangeArrowheads="1"/>
          </p:cNvSpPr>
          <p:nvPr/>
        </p:nvSpPr>
        <p:spPr bwMode="auto">
          <a:xfrm>
            <a:off x="3658754" y="1052513"/>
            <a:ext cx="792163" cy="647700"/>
          </a:xfrm>
          <a:prstGeom prst="flowChartAlternateProcess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dirty="0" err="1">
                <a:solidFill>
                  <a:srgbClr val="000000"/>
                </a:solidFill>
              </a:rPr>
              <a:t>KhNPP</a:t>
            </a: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85" name="AutoShape 19"/>
          <p:cNvSpPr>
            <a:spLocks noChangeArrowheads="1"/>
          </p:cNvSpPr>
          <p:nvPr/>
        </p:nvSpPr>
        <p:spPr bwMode="auto">
          <a:xfrm>
            <a:off x="4988994" y="1052513"/>
            <a:ext cx="862012" cy="647700"/>
          </a:xfrm>
          <a:prstGeom prst="flowChartAlternateProcess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dirty="0">
                <a:solidFill>
                  <a:srgbClr val="000000"/>
                </a:solidFill>
              </a:rPr>
              <a:t>RNPP</a:t>
            </a: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86" name="Line 21"/>
          <p:cNvSpPr>
            <a:spLocks noChangeShapeType="1"/>
          </p:cNvSpPr>
          <p:nvPr/>
        </p:nvSpPr>
        <p:spPr bwMode="auto">
          <a:xfrm flipH="1">
            <a:off x="1244081" y="1700213"/>
            <a:ext cx="0" cy="358775"/>
          </a:xfrm>
          <a:prstGeom prst="line">
            <a:avLst/>
          </a:prstGeom>
          <a:noFill/>
          <a:ln w="15875">
            <a:solidFill>
              <a:schemeClr val="accent4">
                <a:lumMod val="10000"/>
              </a:schemeClr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7" name="Line 22"/>
          <p:cNvSpPr>
            <a:spLocks noChangeShapeType="1"/>
          </p:cNvSpPr>
          <p:nvPr/>
        </p:nvSpPr>
        <p:spPr bwMode="auto">
          <a:xfrm>
            <a:off x="2612506" y="1700213"/>
            <a:ext cx="0" cy="287337"/>
          </a:xfrm>
          <a:prstGeom prst="line">
            <a:avLst/>
          </a:prstGeom>
          <a:noFill/>
          <a:ln w="15875">
            <a:solidFill>
              <a:schemeClr val="accent4">
                <a:lumMod val="10000"/>
              </a:schemeClr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8" name="Line 23"/>
          <p:cNvSpPr>
            <a:spLocks noChangeShapeType="1"/>
          </p:cNvSpPr>
          <p:nvPr/>
        </p:nvSpPr>
        <p:spPr bwMode="auto">
          <a:xfrm>
            <a:off x="4052369" y="1700213"/>
            <a:ext cx="0" cy="287337"/>
          </a:xfrm>
          <a:prstGeom prst="line">
            <a:avLst/>
          </a:prstGeom>
          <a:noFill/>
          <a:ln w="15875">
            <a:solidFill>
              <a:schemeClr val="accent4">
                <a:lumMod val="10000"/>
              </a:schemeClr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9" name="AutoShape 44"/>
          <p:cNvSpPr>
            <a:spLocks noChangeArrowheads="1"/>
          </p:cNvSpPr>
          <p:nvPr/>
        </p:nvSpPr>
        <p:spPr bwMode="auto">
          <a:xfrm>
            <a:off x="684213" y="2060575"/>
            <a:ext cx="1077913" cy="1082815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1400" dirty="0"/>
              <a:t>Spent fuel pool</a:t>
            </a:r>
            <a:endParaRPr lang="ru-RU" altLang="ru-RU" sz="1400" dirty="0"/>
          </a:p>
        </p:txBody>
      </p:sp>
      <p:sp>
        <p:nvSpPr>
          <p:cNvPr id="90" name="AutoShape 45"/>
          <p:cNvSpPr>
            <a:spLocks noChangeArrowheads="1"/>
          </p:cNvSpPr>
          <p:nvPr/>
        </p:nvSpPr>
        <p:spPr bwMode="auto">
          <a:xfrm>
            <a:off x="2247533" y="1987550"/>
            <a:ext cx="1077912" cy="1152525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dirty="0"/>
              <a:t>Spent fuel pool</a:t>
            </a:r>
            <a:endParaRPr lang="ru-RU" altLang="ru-RU" dirty="0"/>
          </a:p>
        </p:txBody>
      </p:sp>
      <p:sp>
        <p:nvSpPr>
          <p:cNvPr id="91" name="AutoShape 46"/>
          <p:cNvSpPr>
            <a:spLocks noChangeArrowheads="1"/>
          </p:cNvSpPr>
          <p:nvPr/>
        </p:nvSpPr>
        <p:spPr bwMode="auto">
          <a:xfrm>
            <a:off x="3580866" y="1987550"/>
            <a:ext cx="1006473" cy="1152525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dirty="0"/>
              <a:t>Spent fuel pool</a:t>
            </a:r>
            <a:endParaRPr lang="ru-RU" altLang="ru-RU" dirty="0"/>
          </a:p>
        </p:txBody>
      </p:sp>
      <p:sp>
        <p:nvSpPr>
          <p:cNvPr id="92" name="AutoShape 47"/>
          <p:cNvSpPr>
            <a:spLocks noChangeArrowheads="1"/>
          </p:cNvSpPr>
          <p:nvPr/>
        </p:nvSpPr>
        <p:spPr bwMode="auto">
          <a:xfrm>
            <a:off x="4831877" y="1987550"/>
            <a:ext cx="1077912" cy="1152525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dirty="0"/>
              <a:t>Spent fuel pool</a:t>
            </a:r>
            <a:endParaRPr lang="ru-RU" altLang="ru-RU" dirty="0"/>
          </a:p>
        </p:txBody>
      </p:sp>
      <p:sp>
        <p:nvSpPr>
          <p:cNvPr id="93" name="Line 53"/>
          <p:cNvSpPr>
            <a:spLocks noChangeShapeType="1"/>
          </p:cNvSpPr>
          <p:nvPr/>
        </p:nvSpPr>
        <p:spPr bwMode="auto">
          <a:xfrm>
            <a:off x="5420794" y="1700213"/>
            <a:ext cx="0" cy="288925"/>
          </a:xfrm>
          <a:prstGeom prst="line">
            <a:avLst/>
          </a:prstGeom>
          <a:noFill/>
          <a:ln w="15875">
            <a:solidFill>
              <a:schemeClr val="accent4">
                <a:lumMod val="10000"/>
              </a:schemeClr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4" name="AutoShape 60"/>
          <p:cNvSpPr>
            <a:spLocks noChangeArrowheads="1"/>
          </p:cNvSpPr>
          <p:nvPr/>
        </p:nvSpPr>
        <p:spPr bwMode="auto">
          <a:xfrm>
            <a:off x="74816" y="3410774"/>
            <a:ext cx="8673898" cy="1964501"/>
          </a:xfrm>
          <a:prstGeom prst="flowChartAlternateProcess">
            <a:avLst/>
          </a:prstGeom>
          <a:solidFill>
            <a:srgbClr val="DCFFC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95" name="Line 61"/>
          <p:cNvSpPr>
            <a:spLocks noChangeShapeType="1"/>
          </p:cNvSpPr>
          <p:nvPr/>
        </p:nvSpPr>
        <p:spPr bwMode="auto">
          <a:xfrm flipH="1">
            <a:off x="1187451" y="3150200"/>
            <a:ext cx="0" cy="421675"/>
          </a:xfrm>
          <a:prstGeom prst="line">
            <a:avLst/>
          </a:prstGeom>
          <a:noFill/>
          <a:ln w="15875">
            <a:solidFill>
              <a:schemeClr val="accent4">
                <a:lumMod val="10000"/>
              </a:schemeClr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6" name="AutoShape 62"/>
          <p:cNvSpPr>
            <a:spLocks noChangeArrowheads="1"/>
          </p:cNvSpPr>
          <p:nvPr/>
        </p:nvSpPr>
        <p:spPr bwMode="auto">
          <a:xfrm>
            <a:off x="124737" y="3571875"/>
            <a:ext cx="2003687" cy="1735597"/>
          </a:xfrm>
          <a:prstGeom prst="flowChartAlternateProcess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dirty="0">
                <a:solidFill>
                  <a:srgbClr val="000000"/>
                </a:solidFill>
              </a:rPr>
              <a:t>On-site Dry SNF Storage Facility</a:t>
            </a:r>
            <a:r>
              <a:rPr lang="uk-UA" altLang="ru-RU" sz="1400" dirty="0">
                <a:solidFill>
                  <a:srgbClr val="000000"/>
                </a:solidFill>
              </a:rPr>
              <a:t>:</a:t>
            </a:r>
            <a:endParaRPr lang="en-US" altLang="ru-RU" sz="1400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ru-RU" dirty="0">
                <a:solidFill>
                  <a:srgbClr val="000000"/>
                </a:solidFill>
              </a:rPr>
              <a:t>Storage for 50 years of </a:t>
            </a:r>
            <a:r>
              <a:rPr lang="uk-UA" altLang="ru-RU" dirty="0">
                <a:solidFill>
                  <a:srgbClr val="000000"/>
                </a:solidFill>
              </a:rPr>
              <a:t>380 </a:t>
            </a:r>
            <a:r>
              <a:rPr lang="en-US" altLang="ru-RU" dirty="0">
                <a:solidFill>
                  <a:srgbClr val="000000"/>
                </a:solidFill>
              </a:rPr>
              <a:t>containers with 24 VVER-1000 SFAs</a:t>
            </a:r>
            <a:r>
              <a:rPr lang="uk-UA" altLang="ru-RU" dirty="0">
                <a:solidFill>
                  <a:srgbClr val="000000"/>
                </a:solidFill>
              </a:rPr>
              <a:t> </a:t>
            </a:r>
            <a:r>
              <a:rPr lang="en-US" altLang="ru-RU" dirty="0">
                <a:solidFill>
                  <a:srgbClr val="000000"/>
                </a:solidFill>
              </a:rPr>
              <a:t>each (MTL max </a:t>
            </a:r>
            <a:r>
              <a:rPr lang="uk-UA" altLang="ru-RU" dirty="0">
                <a:solidFill>
                  <a:srgbClr val="000000"/>
                </a:solidFill>
              </a:rPr>
              <a:t>23,76 </a:t>
            </a:r>
            <a:r>
              <a:rPr lang="en-US" altLang="ru-RU" dirty="0" err="1">
                <a:solidFill>
                  <a:srgbClr val="000000"/>
                </a:solidFill>
              </a:rPr>
              <a:t>kWt</a:t>
            </a:r>
            <a:r>
              <a:rPr lang="en-US" altLang="ru-RU" dirty="0">
                <a:solidFill>
                  <a:srgbClr val="000000"/>
                </a:solidFill>
              </a:rPr>
              <a:t>)</a:t>
            </a:r>
            <a:endParaRPr lang="uk-UA" altLang="ru-RU" dirty="0">
              <a:solidFill>
                <a:srgbClr val="000000"/>
              </a:solidFill>
            </a:endParaRPr>
          </a:p>
          <a:p>
            <a:pPr algn="ctr" eaLnBrk="1" hangingPunct="1"/>
            <a:endParaRPr lang="ru-RU" altLang="ru-RU" sz="1400" dirty="0">
              <a:solidFill>
                <a:srgbClr val="000000"/>
              </a:solidFill>
            </a:endParaRPr>
          </a:p>
        </p:txBody>
      </p:sp>
      <p:sp>
        <p:nvSpPr>
          <p:cNvPr id="97" name="Line 63"/>
          <p:cNvSpPr>
            <a:spLocks noChangeShapeType="1"/>
          </p:cNvSpPr>
          <p:nvPr/>
        </p:nvSpPr>
        <p:spPr bwMode="auto">
          <a:xfrm>
            <a:off x="2172814" y="1052513"/>
            <a:ext cx="0" cy="4319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8" name="Text Box 64"/>
          <p:cNvSpPr txBox="1">
            <a:spLocks noChangeArrowheads="1"/>
          </p:cNvSpPr>
          <p:nvPr/>
        </p:nvSpPr>
        <p:spPr bwMode="auto">
          <a:xfrm>
            <a:off x="6122673" y="2401929"/>
            <a:ext cx="11552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ru-RU" dirty="0">
                <a:solidFill>
                  <a:srgbClr val="000000"/>
                </a:solidFill>
              </a:rPr>
              <a:t>SNF cooling</a:t>
            </a: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99" name="Text Box 67"/>
          <p:cNvSpPr txBox="1">
            <a:spLocks noChangeArrowheads="1"/>
          </p:cNvSpPr>
          <p:nvPr/>
        </p:nvSpPr>
        <p:spPr bwMode="auto">
          <a:xfrm>
            <a:off x="6804819" y="4290824"/>
            <a:ext cx="18002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ru-RU" dirty="0">
                <a:solidFill>
                  <a:srgbClr val="000000"/>
                </a:solidFill>
              </a:rPr>
              <a:t>Long-term storage</a:t>
            </a: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100" name="AutoShape 68"/>
          <p:cNvSpPr>
            <a:spLocks noChangeArrowheads="1"/>
          </p:cNvSpPr>
          <p:nvPr/>
        </p:nvSpPr>
        <p:spPr bwMode="auto">
          <a:xfrm>
            <a:off x="2220451" y="3570288"/>
            <a:ext cx="4584367" cy="1730375"/>
          </a:xfrm>
          <a:prstGeom prst="flowChartAlternateProcess">
            <a:avLst/>
          </a:prstGeom>
          <a:solidFill>
            <a:srgbClr val="CCFF66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dirty="0">
                <a:solidFill>
                  <a:srgbClr val="000000"/>
                </a:solidFill>
              </a:rPr>
              <a:t>Centralized SNF Storage Facility</a:t>
            </a:r>
            <a:r>
              <a:rPr lang="uk-UA" altLang="ru-RU" dirty="0">
                <a:solidFill>
                  <a:srgbClr val="000000"/>
                </a:solidFill>
              </a:rPr>
              <a:t>: </a:t>
            </a:r>
          </a:p>
          <a:p>
            <a:pPr eaLnBrk="1" hangingPunct="1"/>
            <a:r>
              <a:rPr lang="en-US" altLang="ru-RU" sz="1400" dirty="0">
                <a:solidFill>
                  <a:srgbClr val="000000"/>
                </a:solidFill>
              </a:rPr>
              <a:t>Storage for</a:t>
            </a:r>
            <a:r>
              <a:rPr lang="uk-UA" altLang="ru-RU" sz="1400" dirty="0">
                <a:solidFill>
                  <a:srgbClr val="000000"/>
                </a:solidFill>
              </a:rPr>
              <a:t> 100 </a:t>
            </a:r>
            <a:r>
              <a:rPr lang="en-US" altLang="ru-RU" sz="1400" dirty="0">
                <a:solidFill>
                  <a:srgbClr val="000000"/>
                </a:solidFill>
              </a:rPr>
              <a:t>years</a:t>
            </a:r>
            <a:r>
              <a:rPr lang="en-US" altLang="ru-RU" dirty="0">
                <a:solidFill>
                  <a:srgbClr val="000000"/>
                </a:solidFill>
              </a:rPr>
              <a:t> of 458 containers:</a:t>
            </a:r>
            <a:endParaRPr lang="uk-UA" altLang="ru-RU" sz="1400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ru-RU" sz="1400" dirty="0">
                <a:solidFill>
                  <a:srgbClr val="000000"/>
                </a:solidFill>
              </a:rPr>
              <a:t>- </a:t>
            </a:r>
            <a:r>
              <a:rPr lang="uk-UA" altLang="ru-RU" sz="1400" dirty="0">
                <a:solidFill>
                  <a:srgbClr val="000000"/>
                </a:solidFill>
              </a:rPr>
              <a:t>388 </a:t>
            </a:r>
            <a:r>
              <a:rPr lang="en-US" altLang="ru-RU" dirty="0">
                <a:solidFill>
                  <a:srgbClr val="000000"/>
                </a:solidFill>
              </a:rPr>
              <a:t>containers</a:t>
            </a:r>
            <a:r>
              <a:rPr lang="uk-UA" altLang="ru-RU" sz="1400" dirty="0">
                <a:solidFill>
                  <a:srgbClr val="000000"/>
                </a:solidFill>
              </a:rPr>
              <a:t> </a:t>
            </a:r>
            <a:r>
              <a:rPr lang="en-US" altLang="ru-RU" sz="1400" dirty="0">
                <a:solidFill>
                  <a:srgbClr val="000000"/>
                </a:solidFill>
              </a:rPr>
              <a:t>with</a:t>
            </a:r>
            <a:r>
              <a:rPr lang="uk-UA" altLang="ru-RU" sz="1400" dirty="0">
                <a:solidFill>
                  <a:srgbClr val="000000"/>
                </a:solidFill>
              </a:rPr>
              <a:t> 31</a:t>
            </a:r>
            <a:r>
              <a:rPr lang="en-US" altLang="ru-RU" sz="1400" dirty="0">
                <a:solidFill>
                  <a:srgbClr val="000000"/>
                </a:solidFill>
              </a:rPr>
              <a:t> SFAs each from </a:t>
            </a:r>
            <a:r>
              <a:rPr lang="en-US" altLang="ru-RU" dirty="0">
                <a:solidFill>
                  <a:srgbClr val="000000"/>
                </a:solidFill>
              </a:rPr>
              <a:t>VVER</a:t>
            </a:r>
            <a:r>
              <a:rPr lang="uk-UA" altLang="ru-RU" dirty="0">
                <a:solidFill>
                  <a:srgbClr val="000000"/>
                </a:solidFill>
              </a:rPr>
              <a:t>-1000</a:t>
            </a:r>
            <a:r>
              <a:rPr lang="en-US" altLang="ru-RU" sz="1400" dirty="0">
                <a:solidFill>
                  <a:srgbClr val="000000"/>
                </a:solidFill>
              </a:rPr>
              <a:t> </a:t>
            </a:r>
            <a:endParaRPr lang="uk-UA" altLang="ru-RU" sz="1400" dirty="0">
              <a:solidFill>
                <a:srgbClr val="000000"/>
              </a:solidFill>
            </a:endParaRPr>
          </a:p>
          <a:p>
            <a:pPr eaLnBrk="1" hangingPunct="1"/>
            <a:r>
              <a:rPr lang="uk-UA" altLang="ru-RU" sz="1400" dirty="0">
                <a:solidFill>
                  <a:srgbClr val="000000"/>
                </a:solidFill>
              </a:rPr>
              <a:t>(</a:t>
            </a:r>
            <a:r>
              <a:rPr lang="en-US" altLang="ru-RU" sz="1400" dirty="0">
                <a:solidFill>
                  <a:srgbClr val="000000"/>
                </a:solidFill>
              </a:rPr>
              <a:t>zoned configuration</a:t>
            </a:r>
            <a:r>
              <a:rPr lang="uk-UA" altLang="ru-RU" dirty="0">
                <a:solidFill>
                  <a:srgbClr val="000000"/>
                </a:solidFill>
              </a:rPr>
              <a:t>, </a:t>
            </a:r>
            <a:r>
              <a:rPr lang="en-US" altLang="ru-RU" dirty="0">
                <a:solidFill>
                  <a:srgbClr val="000000"/>
                </a:solidFill>
              </a:rPr>
              <a:t>MTL</a:t>
            </a:r>
            <a:r>
              <a:rPr lang="en-US" altLang="ru-RU" sz="1400" dirty="0">
                <a:solidFill>
                  <a:srgbClr val="000000"/>
                </a:solidFill>
              </a:rPr>
              <a:t> max 38kWt</a:t>
            </a:r>
            <a:r>
              <a:rPr lang="uk-UA" altLang="ru-RU" sz="1400" dirty="0">
                <a:solidFill>
                  <a:srgbClr val="000000"/>
                </a:solidFill>
              </a:rPr>
              <a:t>)</a:t>
            </a:r>
            <a:endParaRPr lang="en-US" altLang="ru-RU" sz="1400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ru-RU" sz="1400" dirty="0">
                <a:solidFill>
                  <a:srgbClr val="000000"/>
                </a:solidFill>
              </a:rPr>
              <a:t>- </a:t>
            </a:r>
            <a:r>
              <a:rPr lang="uk-UA" altLang="ru-RU" sz="1400" dirty="0">
                <a:solidFill>
                  <a:srgbClr val="000000"/>
                </a:solidFill>
              </a:rPr>
              <a:t>70</a:t>
            </a:r>
            <a:r>
              <a:rPr lang="en-US" altLang="ru-RU" sz="1400" dirty="0">
                <a:solidFill>
                  <a:srgbClr val="000000"/>
                </a:solidFill>
              </a:rPr>
              <a:t> containers with</a:t>
            </a:r>
            <a:r>
              <a:rPr lang="uk-UA" altLang="ru-RU" sz="1400" dirty="0">
                <a:solidFill>
                  <a:srgbClr val="000000"/>
                </a:solidFill>
              </a:rPr>
              <a:t> 85 </a:t>
            </a:r>
            <a:r>
              <a:rPr lang="en-US" altLang="ru-RU" sz="1400" dirty="0">
                <a:solidFill>
                  <a:srgbClr val="000000"/>
                </a:solidFill>
              </a:rPr>
              <a:t>SFAs each from VVER-440 </a:t>
            </a:r>
            <a:endParaRPr lang="uk-UA" altLang="ru-RU" dirty="0">
              <a:solidFill>
                <a:srgbClr val="000000"/>
              </a:solidFill>
            </a:endParaRPr>
          </a:p>
          <a:p>
            <a:pPr eaLnBrk="1" hangingPunct="1"/>
            <a:r>
              <a:rPr lang="uk-UA" altLang="ru-RU" dirty="0">
                <a:solidFill>
                  <a:srgbClr val="000000"/>
                </a:solidFill>
              </a:rPr>
              <a:t>(</a:t>
            </a:r>
            <a:r>
              <a:rPr lang="en-US" altLang="ru-RU" sz="1400" dirty="0">
                <a:solidFill>
                  <a:srgbClr val="000000"/>
                </a:solidFill>
              </a:rPr>
              <a:t>zoned configuration</a:t>
            </a:r>
            <a:r>
              <a:rPr lang="en-US" altLang="ru-RU" dirty="0">
                <a:solidFill>
                  <a:srgbClr val="000000"/>
                </a:solidFill>
              </a:rPr>
              <a:t>, MTL max 33kWt</a:t>
            </a:r>
            <a:r>
              <a:rPr lang="uk-UA" altLang="ru-RU" dirty="0">
                <a:solidFill>
                  <a:srgbClr val="000000"/>
                </a:solidFill>
              </a:rPr>
              <a:t>)</a:t>
            </a:r>
            <a:endParaRPr lang="ru-RU" altLang="ru-RU" sz="1400" dirty="0">
              <a:solidFill>
                <a:srgbClr val="000000"/>
              </a:solidFill>
            </a:endParaRPr>
          </a:p>
        </p:txBody>
      </p:sp>
      <p:sp>
        <p:nvSpPr>
          <p:cNvPr id="101" name="Oval 71"/>
          <p:cNvSpPr>
            <a:spLocks noChangeArrowheads="1"/>
          </p:cNvSpPr>
          <p:nvPr/>
        </p:nvSpPr>
        <p:spPr bwMode="auto">
          <a:xfrm>
            <a:off x="4572000" y="5445125"/>
            <a:ext cx="2520950" cy="576263"/>
          </a:xfrm>
          <a:prstGeom prst="ellipse">
            <a:avLst/>
          </a:prstGeom>
          <a:solidFill>
            <a:srgbClr val="D3D7D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kern="1200" dirty="0">
                <a:cs typeface="Times New Roman" pitchFamily="18" charset="0"/>
              </a:rPr>
              <a:t>Spent fuel reprocessing</a:t>
            </a: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102" name="AutoShape 73"/>
          <p:cNvSpPr>
            <a:spLocks noChangeArrowheads="1"/>
          </p:cNvSpPr>
          <p:nvPr/>
        </p:nvSpPr>
        <p:spPr bwMode="auto">
          <a:xfrm>
            <a:off x="395289" y="5805488"/>
            <a:ext cx="2686608" cy="911196"/>
          </a:xfrm>
          <a:prstGeom prst="cloudCallout">
            <a:avLst>
              <a:gd name="adj1" fmla="val 23829"/>
              <a:gd name="adj2" fmla="val -49546"/>
            </a:avLst>
          </a:prstGeom>
          <a:solidFill>
            <a:srgbClr val="D3D7D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800" kern="1200" dirty="0">
                <a:cs typeface="Times New Roman" pitchFamily="18" charset="0"/>
              </a:rPr>
              <a:t>Deferred solution</a:t>
            </a:r>
            <a:r>
              <a:rPr lang="uk-UA" altLang="ru-RU" sz="1800" dirty="0">
                <a:solidFill>
                  <a:srgbClr val="000000"/>
                </a:solidFill>
              </a:rPr>
              <a:t>:</a:t>
            </a: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103" name="AutoShape 74"/>
          <p:cNvSpPr>
            <a:spLocks/>
          </p:cNvSpPr>
          <p:nvPr/>
        </p:nvSpPr>
        <p:spPr bwMode="auto">
          <a:xfrm rot="16200000" flipH="1">
            <a:off x="2025879" y="3895725"/>
            <a:ext cx="327025" cy="3349625"/>
          </a:xfrm>
          <a:prstGeom prst="rightBrace">
            <a:avLst>
              <a:gd name="adj1" fmla="val 85356"/>
              <a:gd name="adj2" fmla="val 50000"/>
            </a:avLst>
          </a:prstGeom>
          <a:noFill/>
          <a:ln w="9525">
            <a:solidFill>
              <a:schemeClr val="accent4">
                <a:lumMod val="1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04" name="Oval 75"/>
          <p:cNvSpPr>
            <a:spLocks noChangeArrowheads="1"/>
          </p:cNvSpPr>
          <p:nvPr/>
        </p:nvSpPr>
        <p:spPr bwMode="auto">
          <a:xfrm>
            <a:off x="5439816" y="6065043"/>
            <a:ext cx="2520950" cy="576263"/>
          </a:xfrm>
          <a:prstGeom prst="ellipse">
            <a:avLst/>
          </a:prstGeom>
          <a:solidFill>
            <a:srgbClr val="D3D7D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kern="1200" dirty="0">
                <a:cs typeface="Times New Roman" pitchFamily="18" charset="0"/>
              </a:rPr>
              <a:t>Direct disposal</a:t>
            </a: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105" name="Line 76"/>
          <p:cNvSpPr>
            <a:spLocks noChangeShapeType="1"/>
          </p:cNvSpPr>
          <p:nvPr/>
        </p:nvSpPr>
        <p:spPr bwMode="auto">
          <a:xfrm flipV="1">
            <a:off x="3132138" y="5734050"/>
            <a:ext cx="1295400" cy="358775"/>
          </a:xfrm>
          <a:prstGeom prst="line">
            <a:avLst/>
          </a:prstGeom>
          <a:noFill/>
          <a:ln w="15875">
            <a:solidFill>
              <a:schemeClr val="accent4">
                <a:lumMod val="10000"/>
              </a:schemeClr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6" name="Line 77"/>
          <p:cNvSpPr>
            <a:spLocks noChangeShapeType="1"/>
          </p:cNvSpPr>
          <p:nvPr/>
        </p:nvSpPr>
        <p:spPr bwMode="auto">
          <a:xfrm>
            <a:off x="3132138" y="6239033"/>
            <a:ext cx="2185586" cy="55236"/>
          </a:xfrm>
          <a:prstGeom prst="line">
            <a:avLst/>
          </a:prstGeom>
          <a:noFill/>
          <a:ln w="15875">
            <a:solidFill>
              <a:schemeClr val="accent4">
                <a:lumMod val="10000"/>
              </a:schemeClr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7" name="Text Box 78"/>
          <p:cNvSpPr txBox="1">
            <a:spLocks noChangeArrowheads="1"/>
          </p:cNvSpPr>
          <p:nvPr/>
        </p:nvSpPr>
        <p:spPr bwMode="auto">
          <a:xfrm>
            <a:off x="4680431" y="6445506"/>
            <a:ext cx="5406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uk-UA" altLang="ru-RU" sz="2000" b="1" dirty="0">
                <a:solidFill>
                  <a:schemeClr val="accent4">
                    <a:lumMod val="10000"/>
                  </a:schemeClr>
                </a:solidFill>
              </a:rPr>
              <a:t>?</a:t>
            </a:r>
            <a:endParaRPr lang="ru-RU" altLang="ru-RU" sz="20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37" name="Line 77"/>
          <p:cNvSpPr>
            <a:spLocks noChangeShapeType="1"/>
          </p:cNvSpPr>
          <p:nvPr/>
        </p:nvSpPr>
        <p:spPr bwMode="auto">
          <a:xfrm>
            <a:off x="3132138" y="6380164"/>
            <a:ext cx="1498051" cy="231774"/>
          </a:xfrm>
          <a:prstGeom prst="line">
            <a:avLst/>
          </a:prstGeom>
          <a:noFill/>
          <a:ln w="15875">
            <a:solidFill>
              <a:schemeClr val="accent4">
                <a:lumMod val="10000"/>
              </a:schemeClr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Line 61">
            <a:extLst>
              <a:ext uri="{FF2B5EF4-FFF2-40B4-BE49-F238E27FC236}">
                <a16:creationId xmlns:a16="http://schemas.microsoft.com/office/drawing/2014/main" id="{F9155BF0-4EE9-14B0-6739-07532B9A17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78034" y="3150200"/>
            <a:ext cx="0" cy="421675"/>
          </a:xfrm>
          <a:prstGeom prst="line">
            <a:avLst/>
          </a:prstGeom>
          <a:noFill/>
          <a:ln w="15875">
            <a:solidFill>
              <a:schemeClr val="accent4">
                <a:lumMod val="10000"/>
              </a:schemeClr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Line 61">
            <a:extLst>
              <a:ext uri="{FF2B5EF4-FFF2-40B4-BE49-F238E27FC236}">
                <a16:creationId xmlns:a16="http://schemas.microsoft.com/office/drawing/2014/main" id="{9F60BE30-C0AC-3144-DE78-5C84383FB0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52369" y="3150200"/>
            <a:ext cx="0" cy="421675"/>
          </a:xfrm>
          <a:prstGeom prst="line">
            <a:avLst/>
          </a:prstGeom>
          <a:noFill/>
          <a:ln w="15875">
            <a:solidFill>
              <a:schemeClr val="accent4">
                <a:lumMod val="10000"/>
              </a:schemeClr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Line 61">
            <a:extLst>
              <a:ext uri="{FF2B5EF4-FFF2-40B4-BE49-F238E27FC236}">
                <a16:creationId xmlns:a16="http://schemas.microsoft.com/office/drawing/2014/main" id="{CC5521F0-3BC9-4594-11FF-7481B5CCD10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34802" y="3140075"/>
            <a:ext cx="0" cy="421675"/>
          </a:xfrm>
          <a:prstGeom prst="line">
            <a:avLst/>
          </a:prstGeom>
          <a:noFill/>
          <a:ln w="15875">
            <a:solidFill>
              <a:schemeClr val="accent4">
                <a:lumMod val="10000"/>
              </a:schemeClr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57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02" name="Rectangle 50"/>
          <p:cNvSpPr>
            <a:spLocks noChangeArrowheads="1"/>
          </p:cNvSpPr>
          <p:nvPr/>
        </p:nvSpPr>
        <p:spPr bwMode="auto">
          <a:xfrm>
            <a:off x="142875" y="665773"/>
            <a:ext cx="8858250" cy="2085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 algn="just" eaLnBrk="0" fontAlgn="base" hangingPunct="0"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en-US" sz="1800" kern="1200" dirty="0">
                <a:cs typeface="Times New Roman" pitchFamily="18" charset="0"/>
              </a:rPr>
              <a:t>The facility is located at Zaporizhzhia NPP.</a:t>
            </a:r>
          </a:p>
          <a:p>
            <a:pPr marL="285750" indent="-285750" algn="just" eaLnBrk="0" fontAlgn="base" hangingPunct="0"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en-US" altLang="uk-UA" sz="1600" kern="1200" dirty="0">
                <a:cs typeface="Times New Roman" pitchFamily="18" charset="0"/>
              </a:rPr>
              <a:t>T</a:t>
            </a:r>
            <a:r>
              <a:rPr lang="en-US" altLang="uk-UA" sz="1800" kern="1200" dirty="0">
                <a:cs typeface="Times New Roman" pitchFamily="18" charset="0"/>
              </a:rPr>
              <a:t>he design of Sierra Nuclear Corporation and Duke Engineering &amp; Services was selected. </a:t>
            </a:r>
            <a:endParaRPr lang="en-US" sz="1800" kern="1200" dirty="0">
              <a:cs typeface="Times New Roman" pitchFamily="18" charset="0"/>
            </a:endParaRPr>
          </a:p>
          <a:p>
            <a:pPr marL="285750" indent="-285750" algn="just" eaLnBrk="0" fontAlgn="base" hangingPunct="0"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en-US" sz="1800" kern="1200" dirty="0">
                <a:cs typeface="Times New Roman" pitchFamily="18" charset="0"/>
              </a:rPr>
              <a:t>The fuel is stored in sealed canisters, where the VVER-1000 fuel is in an inert gas environment. </a:t>
            </a:r>
            <a:r>
              <a:rPr lang="en-US" sz="1800" dirty="0">
                <a:solidFill>
                  <a:schemeClr val="accent4">
                    <a:lumMod val="10000"/>
                  </a:schemeClr>
                </a:solidFill>
              </a:rPr>
              <a:t>The canister is placed through reloading container inside an air ventilated concreate container for long-term (50 years) storage.</a:t>
            </a:r>
            <a:endParaRPr lang="uk-UA" sz="1800" dirty="0">
              <a:solidFill>
                <a:schemeClr val="accent4">
                  <a:lumMod val="10000"/>
                </a:schemeClr>
              </a:solidFill>
            </a:endParaRPr>
          </a:p>
          <a:p>
            <a:pPr marL="285750" indent="-285750" algn="just" eaLnBrk="0" fontAlgn="base" hangingPunct="0"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endParaRPr lang="en-US" sz="1800" kern="1200" dirty="0"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buClrTx/>
            </a:pPr>
            <a:endParaRPr lang="en-US" altLang="uk-UA" sz="1600" kern="1200" dirty="0">
              <a:latin typeface="+mn-lt"/>
              <a:cs typeface="Times New Roman" pitchFamily="18" charset="0"/>
            </a:endParaRPr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8553450" y="6381750"/>
            <a:ext cx="2682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fld id="{BC11E235-8B90-4231-9F3E-0C63537FAFB0}" type="slidenum">
              <a:rPr lang="ru-RU" altLang="uk-UA" sz="1200"/>
              <a:pPr/>
              <a:t>9</a:t>
            </a:fld>
            <a:endParaRPr lang="ru-RU" altLang="uk-UA" sz="120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04"/>
          <a:stretch/>
        </p:blipFill>
        <p:spPr bwMode="auto">
          <a:xfrm>
            <a:off x="34511" y="41605"/>
            <a:ext cx="674170" cy="64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120;p16"/>
          <p:cNvSpPr/>
          <p:nvPr/>
        </p:nvSpPr>
        <p:spPr>
          <a:xfrm>
            <a:off x="708681" y="127015"/>
            <a:ext cx="8060669" cy="47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defRPr/>
            </a:pPr>
            <a:r>
              <a:rPr lang="en-US" sz="2200" b="1" dirty="0">
                <a:solidFill>
                  <a:srgbClr val="0000FF"/>
                </a:solidFill>
                <a:latin typeface="+mj-lt"/>
              </a:rPr>
              <a:t>ZNPP On-site Dry Spent Fuel Storage Facility</a:t>
            </a:r>
          </a:p>
          <a:p>
            <a:pPr lvl="0" algn="ctr">
              <a:defRPr/>
            </a:pPr>
            <a:r>
              <a:rPr kumimoji="0" lang="uk-UA" sz="2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sym typeface="Arial"/>
              </a:rPr>
              <a:t>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48" y="2959432"/>
            <a:ext cx="5134297" cy="3555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Group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998931"/>
              </p:ext>
            </p:extLst>
          </p:nvPr>
        </p:nvGraphicFramePr>
        <p:xfrm>
          <a:off x="5326899" y="3012702"/>
          <a:ext cx="3674226" cy="3657248"/>
        </p:xfrm>
        <a:graphic>
          <a:graphicData uri="http://schemas.openxmlformats.org/drawingml/2006/table">
            <a:tbl>
              <a:tblPr/>
              <a:tblGrid>
                <a:gridCol w="3674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46051"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GB" sz="1800" b="0" dirty="0"/>
                        <a:t>Temperature monitoring sensor.</a:t>
                      </a:r>
                      <a:endParaRPr lang="uk-UA" sz="1800" b="0" dirty="0"/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GB" sz="1800" b="0" dirty="0"/>
                        <a:t>Air inlet.</a:t>
                      </a:r>
                      <a:endParaRPr lang="uk-UA" sz="1800" b="0" dirty="0"/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GB" sz="1800" b="0" dirty="0"/>
                        <a:t>Concrete storage pad.</a:t>
                      </a:r>
                      <a:endParaRPr lang="uk-UA" sz="1800" b="0" dirty="0"/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GB" sz="1800" b="0" dirty="0"/>
                        <a:t>Air outlet.</a:t>
                      </a:r>
                      <a:endParaRPr lang="uk-UA" sz="1800" b="0" dirty="0"/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GB" sz="1800" b="0" dirty="0"/>
                        <a:t>Concrete container lid.</a:t>
                      </a:r>
                      <a:endParaRPr lang="uk-UA" sz="1800" b="0" dirty="0"/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GB" sz="1800" b="0" dirty="0"/>
                        <a:t>Forced and protective lids of the canister.</a:t>
                      </a:r>
                      <a:endParaRPr lang="uk-UA" sz="1800" b="0" dirty="0"/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GB" sz="1800" b="0" dirty="0"/>
                        <a:t>Cells for spent fuel assemblies. </a:t>
                      </a:r>
                      <a:endParaRPr lang="uk-UA" sz="1800" b="0" dirty="0"/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GB" sz="1800" b="0" dirty="0"/>
                        <a:t>Cell for spent nuclear fuel. </a:t>
                      </a:r>
                      <a:endParaRPr lang="uk-UA" sz="1800" b="0" dirty="0"/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GB" sz="1800" b="0" dirty="0"/>
                        <a:t>Canister body. 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GB" sz="1800" b="0" dirty="0"/>
                        <a:t>Shell.</a:t>
                      </a:r>
                      <a:endParaRPr lang="uk-UA" sz="1800" b="0" dirty="0"/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GB" sz="1800" b="0" dirty="0"/>
                        <a:t>Ventilated concrete container.</a:t>
                      </a:r>
                      <a:endParaRPr lang="uk-UA" sz="1800" b="0" dirty="0"/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endParaRPr kumimoji="0" lang="uk-UA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4" marR="91444" marT="45544" marB="45544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Google Shape;118;p16">
            <a:extLst>
              <a:ext uri="{FF2B5EF4-FFF2-40B4-BE49-F238E27FC236}">
                <a16:creationId xmlns:a16="http://schemas.microsoft.com/office/drawing/2014/main" id="{3943B641-BCFB-ECFF-BBFA-FFB38245BEE0}"/>
              </a:ext>
            </a:extLst>
          </p:cNvPr>
          <p:cNvSpPr txBox="1"/>
          <p:nvPr/>
        </p:nvSpPr>
        <p:spPr>
          <a:xfrm>
            <a:off x="8769350" y="7090"/>
            <a:ext cx="374650" cy="33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600" b="1" i="0" u="none" strike="noStrike" cap="none" smtClean="0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600" b="1" i="0" u="none" strike="noStrike" cap="none" dirty="0">
              <a:solidFill>
                <a:srgbClr val="0066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3202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02" grpId="0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20145</TotalTime>
  <Words>1419</Words>
  <Application>Microsoft Office PowerPoint</Application>
  <PresentationFormat>On-screen Show (4:3)</PresentationFormat>
  <Paragraphs>312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Bahnschrift SemiBold</vt:lpstr>
      <vt:lpstr>Arial</vt:lpstr>
      <vt:lpstr>Times New Roman</vt:lpstr>
      <vt:lpstr>Arial Black</vt:lpstr>
      <vt:lpstr>Gotham Pro Medium</vt:lpstr>
      <vt:lpstr>Calibri Light</vt:lpstr>
      <vt:lpstr>Wingdings</vt:lpstr>
      <vt:lpstr>Calibri</vt:lpstr>
      <vt:lpstr>Оформление по умолчанию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Глушенков Роман Сергійович</dc:creator>
  <cp:lastModifiedBy>Desktop-Monster</cp:lastModifiedBy>
  <cp:revision>643</cp:revision>
  <cp:lastPrinted>2024-09-12T06:15:01Z</cp:lastPrinted>
  <dcterms:modified xsi:type="dcterms:W3CDTF">2025-09-18T07:46:59Z</dcterms:modified>
</cp:coreProperties>
</file>